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2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518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33559-37A7-48F2-5AD8-C9501A00F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4DCC86-8B42-3482-CAE4-0C20112C48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3D685F-86AC-9EF8-7257-8CE7FD5EE7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FF9F4A-8291-EE77-A25C-7D9B0908BC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015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002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21792" y="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78992" y="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536192" y="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993392" y="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450592" y="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907792" y="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364992" y="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822192" y="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279392" y="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736592" y="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193792" y="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650992" y="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08192" y="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565392" y="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7022592" y="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479792" y="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936992" y="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8394192" y="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8851392" y="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164592" y="42976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621792" y="42976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1078992" y="42976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1536192" y="42976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1993392" y="42976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450592" y="42976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2907792" y="42976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3364992" y="42976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3822192" y="42976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4279392" y="42976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736592" y="42976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5193792" y="42976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5650992" y="42976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6108192" y="42976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6565392" y="42976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7022592" y="42976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7479792" y="42976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7936992" y="42976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8394192" y="42976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8851392" y="42976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164592" y="85953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621792" y="85953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1078992" y="85953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1536192" y="85953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1993392" y="85953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2450592" y="85953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2907792" y="85953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3364992" y="85953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3822192" y="85953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Shape 50"/>
          <p:cNvSpPr/>
          <p:nvPr/>
        </p:nvSpPr>
        <p:spPr>
          <a:xfrm>
            <a:off x="4279392" y="85953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Shape 51"/>
          <p:cNvSpPr/>
          <p:nvPr/>
        </p:nvSpPr>
        <p:spPr>
          <a:xfrm>
            <a:off x="4736592" y="85953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52"/>
          <p:cNvSpPr/>
          <p:nvPr/>
        </p:nvSpPr>
        <p:spPr>
          <a:xfrm>
            <a:off x="5193792" y="85953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Shape 53"/>
          <p:cNvSpPr/>
          <p:nvPr/>
        </p:nvSpPr>
        <p:spPr>
          <a:xfrm>
            <a:off x="5650992" y="85953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Shape 54"/>
          <p:cNvSpPr/>
          <p:nvPr/>
        </p:nvSpPr>
        <p:spPr>
          <a:xfrm>
            <a:off x="6108192" y="85953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6565392" y="85953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7022592" y="85953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Shape 57"/>
          <p:cNvSpPr/>
          <p:nvPr/>
        </p:nvSpPr>
        <p:spPr>
          <a:xfrm>
            <a:off x="7479792" y="85953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Shape 58"/>
          <p:cNvSpPr/>
          <p:nvPr/>
        </p:nvSpPr>
        <p:spPr>
          <a:xfrm>
            <a:off x="7936992" y="85953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59"/>
          <p:cNvSpPr/>
          <p:nvPr/>
        </p:nvSpPr>
        <p:spPr>
          <a:xfrm>
            <a:off x="8394192" y="85953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60"/>
          <p:cNvSpPr/>
          <p:nvPr/>
        </p:nvSpPr>
        <p:spPr>
          <a:xfrm>
            <a:off x="8851392" y="85953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Shape 61"/>
          <p:cNvSpPr/>
          <p:nvPr/>
        </p:nvSpPr>
        <p:spPr>
          <a:xfrm>
            <a:off x="164592" y="128930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62"/>
          <p:cNvSpPr/>
          <p:nvPr/>
        </p:nvSpPr>
        <p:spPr>
          <a:xfrm>
            <a:off x="621792" y="128930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Shape 63"/>
          <p:cNvSpPr/>
          <p:nvPr/>
        </p:nvSpPr>
        <p:spPr>
          <a:xfrm>
            <a:off x="1078992" y="128930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Shape 64"/>
          <p:cNvSpPr/>
          <p:nvPr/>
        </p:nvSpPr>
        <p:spPr>
          <a:xfrm>
            <a:off x="1536192" y="128930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Shape 65"/>
          <p:cNvSpPr/>
          <p:nvPr/>
        </p:nvSpPr>
        <p:spPr>
          <a:xfrm>
            <a:off x="1993392" y="128930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Shape 66"/>
          <p:cNvSpPr/>
          <p:nvPr/>
        </p:nvSpPr>
        <p:spPr>
          <a:xfrm>
            <a:off x="2450592" y="128930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Shape 67"/>
          <p:cNvSpPr/>
          <p:nvPr/>
        </p:nvSpPr>
        <p:spPr>
          <a:xfrm>
            <a:off x="2907792" y="128930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8"/>
          <p:cNvSpPr/>
          <p:nvPr/>
        </p:nvSpPr>
        <p:spPr>
          <a:xfrm>
            <a:off x="3364992" y="128930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9"/>
          <p:cNvSpPr/>
          <p:nvPr/>
        </p:nvSpPr>
        <p:spPr>
          <a:xfrm>
            <a:off x="3822192" y="128930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Shape 70"/>
          <p:cNvSpPr/>
          <p:nvPr/>
        </p:nvSpPr>
        <p:spPr>
          <a:xfrm>
            <a:off x="4279392" y="128930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Shape 71"/>
          <p:cNvSpPr/>
          <p:nvPr/>
        </p:nvSpPr>
        <p:spPr>
          <a:xfrm>
            <a:off x="4736592" y="128930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Shape 72"/>
          <p:cNvSpPr/>
          <p:nvPr/>
        </p:nvSpPr>
        <p:spPr>
          <a:xfrm>
            <a:off x="5193792" y="128930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Shape 73"/>
          <p:cNvSpPr/>
          <p:nvPr/>
        </p:nvSpPr>
        <p:spPr>
          <a:xfrm>
            <a:off x="5650992" y="128930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Shape 74"/>
          <p:cNvSpPr/>
          <p:nvPr/>
        </p:nvSpPr>
        <p:spPr>
          <a:xfrm>
            <a:off x="6108192" y="128930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75"/>
          <p:cNvSpPr/>
          <p:nvPr/>
        </p:nvSpPr>
        <p:spPr>
          <a:xfrm>
            <a:off x="6565392" y="128930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Shape 76"/>
          <p:cNvSpPr/>
          <p:nvPr/>
        </p:nvSpPr>
        <p:spPr>
          <a:xfrm>
            <a:off x="7022592" y="128930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Shape 77"/>
          <p:cNvSpPr/>
          <p:nvPr/>
        </p:nvSpPr>
        <p:spPr>
          <a:xfrm>
            <a:off x="7479792" y="128930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Shape 78"/>
          <p:cNvSpPr/>
          <p:nvPr/>
        </p:nvSpPr>
        <p:spPr>
          <a:xfrm>
            <a:off x="7936992" y="128930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Shape 79"/>
          <p:cNvSpPr/>
          <p:nvPr/>
        </p:nvSpPr>
        <p:spPr>
          <a:xfrm>
            <a:off x="8394192" y="128930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Shape 80"/>
          <p:cNvSpPr/>
          <p:nvPr/>
        </p:nvSpPr>
        <p:spPr>
          <a:xfrm>
            <a:off x="8851392" y="128930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3" name="Shape 81"/>
          <p:cNvSpPr/>
          <p:nvPr/>
        </p:nvSpPr>
        <p:spPr>
          <a:xfrm>
            <a:off x="164592" y="171907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4" name="Shape 82"/>
          <p:cNvSpPr/>
          <p:nvPr/>
        </p:nvSpPr>
        <p:spPr>
          <a:xfrm>
            <a:off x="621792" y="171907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Shape 83"/>
          <p:cNvSpPr/>
          <p:nvPr/>
        </p:nvSpPr>
        <p:spPr>
          <a:xfrm>
            <a:off x="1078992" y="171907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Shape 84"/>
          <p:cNvSpPr/>
          <p:nvPr/>
        </p:nvSpPr>
        <p:spPr>
          <a:xfrm>
            <a:off x="1536192" y="171907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7" name="Shape 85"/>
          <p:cNvSpPr/>
          <p:nvPr/>
        </p:nvSpPr>
        <p:spPr>
          <a:xfrm>
            <a:off x="1993392" y="171907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Shape 86"/>
          <p:cNvSpPr/>
          <p:nvPr/>
        </p:nvSpPr>
        <p:spPr>
          <a:xfrm>
            <a:off x="2450592" y="171907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9" name="Shape 87"/>
          <p:cNvSpPr/>
          <p:nvPr/>
        </p:nvSpPr>
        <p:spPr>
          <a:xfrm>
            <a:off x="2907792" y="171907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0" name="Shape 88"/>
          <p:cNvSpPr/>
          <p:nvPr/>
        </p:nvSpPr>
        <p:spPr>
          <a:xfrm>
            <a:off x="3364992" y="171907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Shape 89"/>
          <p:cNvSpPr/>
          <p:nvPr/>
        </p:nvSpPr>
        <p:spPr>
          <a:xfrm>
            <a:off x="3822192" y="171907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2" name="Shape 90"/>
          <p:cNvSpPr/>
          <p:nvPr/>
        </p:nvSpPr>
        <p:spPr>
          <a:xfrm>
            <a:off x="4279392" y="171907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3" name="Shape 91"/>
          <p:cNvSpPr/>
          <p:nvPr/>
        </p:nvSpPr>
        <p:spPr>
          <a:xfrm>
            <a:off x="4736592" y="171907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4" name="Shape 92"/>
          <p:cNvSpPr/>
          <p:nvPr/>
        </p:nvSpPr>
        <p:spPr>
          <a:xfrm>
            <a:off x="5193792" y="171907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5" name="Shape 93"/>
          <p:cNvSpPr/>
          <p:nvPr/>
        </p:nvSpPr>
        <p:spPr>
          <a:xfrm>
            <a:off x="5650992" y="171907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6" name="Shape 94"/>
          <p:cNvSpPr/>
          <p:nvPr/>
        </p:nvSpPr>
        <p:spPr>
          <a:xfrm>
            <a:off x="6108192" y="171907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7" name="Shape 95"/>
          <p:cNvSpPr/>
          <p:nvPr/>
        </p:nvSpPr>
        <p:spPr>
          <a:xfrm>
            <a:off x="6565392" y="171907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8" name="Shape 96"/>
          <p:cNvSpPr/>
          <p:nvPr/>
        </p:nvSpPr>
        <p:spPr>
          <a:xfrm>
            <a:off x="7022592" y="171907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9" name="Shape 97"/>
          <p:cNvSpPr/>
          <p:nvPr/>
        </p:nvSpPr>
        <p:spPr>
          <a:xfrm>
            <a:off x="7479792" y="171907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0" name="Shape 98"/>
          <p:cNvSpPr/>
          <p:nvPr/>
        </p:nvSpPr>
        <p:spPr>
          <a:xfrm>
            <a:off x="7936992" y="171907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1" name="Shape 99"/>
          <p:cNvSpPr/>
          <p:nvPr/>
        </p:nvSpPr>
        <p:spPr>
          <a:xfrm>
            <a:off x="8394192" y="171907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2" name="Shape 100"/>
          <p:cNvSpPr/>
          <p:nvPr/>
        </p:nvSpPr>
        <p:spPr>
          <a:xfrm>
            <a:off x="8851392" y="171907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3" name="Shape 101"/>
          <p:cNvSpPr/>
          <p:nvPr/>
        </p:nvSpPr>
        <p:spPr>
          <a:xfrm>
            <a:off x="164592" y="214884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4" name="Shape 102"/>
          <p:cNvSpPr/>
          <p:nvPr/>
        </p:nvSpPr>
        <p:spPr>
          <a:xfrm>
            <a:off x="621792" y="214884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5" name="Shape 103"/>
          <p:cNvSpPr/>
          <p:nvPr/>
        </p:nvSpPr>
        <p:spPr>
          <a:xfrm>
            <a:off x="1078992" y="214884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6" name="Shape 104"/>
          <p:cNvSpPr/>
          <p:nvPr/>
        </p:nvSpPr>
        <p:spPr>
          <a:xfrm>
            <a:off x="1536192" y="214884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Shape 105"/>
          <p:cNvSpPr/>
          <p:nvPr/>
        </p:nvSpPr>
        <p:spPr>
          <a:xfrm>
            <a:off x="1993392" y="214884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8" name="Shape 106"/>
          <p:cNvSpPr/>
          <p:nvPr/>
        </p:nvSpPr>
        <p:spPr>
          <a:xfrm>
            <a:off x="2450592" y="214884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9" name="Shape 107"/>
          <p:cNvSpPr/>
          <p:nvPr/>
        </p:nvSpPr>
        <p:spPr>
          <a:xfrm>
            <a:off x="2907792" y="214884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0" name="Shape 108"/>
          <p:cNvSpPr/>
          <p:nvPr/>
        </p:nvSpPr>
        <p:spPr>
          <a:xfrm>
            <a:off x="3364992" y="214884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1" name="Shape 109"/>
          <p:cNvSpPr/>
          <p:nvPr/>
        </p:nvSpPr>
        <p:spPr>
          <a:xfrm>
            <a:off x="3822192" y="214884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2" name="Shape 110"/>
          <p:cNvSpPr/>
          <p:nvPr/>
        </p:nvSpPr>
        <p:spPr>
          <a:xfrm>
            <a:off x="4279392" y="214884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3" name="Shape 111"/>
          <p:cNvSpPr/>
          <p:nvPr/>
        </p:nvSpPr>
        <p:spPr>
          <a:xfrm>
            <a:off x="4736592" y="214884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4" name="Shape 112"/>
          <p:cNvSpPr/>
          <p:nvPr/>
        </p:nvSpPr>
        <p:spPr>
          <a:xfrm>
            <a:off x="5193792" y="214884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5" name="Shape 113"/>
          <p:cNvSpPr/>
          <p:nvPr/>
        </p:nvSpPr>
        <p:spPr>
          <a:xfrm>
            <a:off x="5650992" y="214884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6" name="Shape 114"/>
          <p:cNvSpPr/>
          <p:nvPr/>
        </p:nvSpPr>
        <p:spPr>
          <a:xfrm>
            <a:off x="6108192" y="214884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7" name="Shape 115"/>
          <p:cNvSpPr/>
          <p:nvPr/>
        </p:nvSpPr>
        <p:spPr>
          <a:xfrm>
            <a:off x="6565392" y="214884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8" name="Shape 116"/>
          <p:cNvSpPr/>
          <p:nvPr/>
        </p:nvSpPr>
        <p:spPr>
          <a:xfrm>
            <a:off x="7022592" y="214884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9" name="Shape 117"/>
          <p:cNvSpPr/>
          <p:nvPr/>
        </p:nvSpPr>
        <p:spPr>
          <a:xfrm>
            <a:off x="7479792" y="214884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0" name="Shape 118"/>
          <p:cNvSpPr/>
          <p:nvPr/>
        </p:nvSpPr>
        <p:spPr>
          <a:xfrm>
            <a:off x="7936992" y="214884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1" name="Shape 119"/>
          <p:cNvSpPr/>
          <p:nvPr/>
        </p:nvSpPr>
        <p:spPr>
          <a:xfrm>
            <a:off x="8394192" y="214884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2" name="Shape 120"/>
          <p:cNvSpPr/>
          <p:nvPr/>
        </p:nvSpPr>
        <p:spPr>
          <a:xfrm>
            <a:off x="8851392" y="214884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3" name="Shape 121"/>
          <p:cNvSpPr/>
          <p:nvPr/>
        </p:nvSpPr>
        <p:spPr>
          <a:xfrm>
            <a:off x="164592" y="257860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4" name="Shape 122"/>
          <p:cNvSpPr/>
          <p:nvPr/>
        </p:nvSpPr>
        <p:spPr>
          <a:xfrm>
            <a:off x="621792" y="257860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5" name="Shape 123"/>
          <p:cNvSpPr/>
          <p:nvPr/>
        </p:nvSpPr>
        <p:spPr>
          <a:xfrm>
            <a:off x="1078992" y="257860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6" name="Shape 124"/>
          <p:cNvSpPr/>
          <p:nvPr/>
        </p:nvSpPr>
        <p:spPr>
          <a:xfrm>
            <a:off x="1536192" y="257860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7" name="Shape 125"/>
          <p:cNvSpPr/>
          <p:nvPr/>
        </p:nvSpPr>
        <p:spPr>
          <a:xfrm>
            <a:off x="1993392" y="257860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8" name="Shape 126"/>
          <p:cNvSpPr/>
          <p:nvPr/>
        </p:nvSpPr>
        <p:spPr>
          <a:xfrm>
            <a:off x="2450592" y="257860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9" name="Shape 127"/>
          <p:cNvSpPr/>
          <p:nvPr/>
        </p:nvSpPr>
        <p:spPr>
          <a:xfrm>
            <a:off x="2907792" y="257860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0" name="Shape 128"/>
          <p:cNvSpPr/>
          <p:nvPr/>
        </p:nvSpPr>
        <p:spPr>
          <a:xfrm>
            <a:off x="3364992" y="257860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1" name="Shape 129"/>
          <p:cNvSpPr/>
          <p:nvPr/>
        </p:nvSpPr>
        <p:spPr>
          <a:xfrm>
            <a:off x="3822192" y="257860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2" name="Shape 130"/>
          <p:cNvSpPr/>
          <p:nvPr/>
        </p:nvSpPr>
        <p:spPr>
          <a:xfrm>
            <a:off x="4279392" y="257860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3" name="Shape 131"/>
          <p:cNvSpPr/>
          <p:nvPr/>
        </p:nvSpPr>
        <p:spPr>
          <a:xfrm>
            <a:off x="4736592" y="257860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4" name="Shape 132"/>
          <p:cNvSpPr/>
          <p:nvPr/>
        </p:nvSpPr>
        <p:spPr>
          <a:xfrm>
            <a:off x="5193792" y="257860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5" name="Shape 133"/>
          <p:cNvSpPr/>
          <p:nvPr/>
        </p:nvSpPr>
        <p:spPr>
          <a:xfrm>
            <a:off x="5650992" y="257860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6" name="Shape 134"/>
          <p:cNvSpPr/>
          <p:nvPr/>
        </p:nvSpPr>
        <p:spPr>
          <a:xfrm>
            <a:off x="6108192" y="257860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7" name="Shape 135"/>
          <p:cNvSpPr/>
          <p:nvPr/>
        </p:nvSpPr>
        <p:spPr>
          <a:xfrm>
            <a:off x="6565392" y="257860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8" name="Shape 136"/>
          <p:cNvSpPr/>
          <p:nvPr/>
        </p:nvSpPr>
        <p:spPr>
          <a:xfrm>
            <a:off x="7022592" y="257860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9" name="Shape 137"/>
          <p:cNvSpPr/>
          <p:nvPr/>
        </p:nvSpPr>
        <p:spPr>
          <a:xfrm>
            <a:off x="7479792" y="257860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0" name="Shape 138"/>
          <p:cNvSpPr/>
          <p:nvPr/>
        </p:nvSpPr>
        <p:spPr>
          <a:xfrm>
            <a:off x="7936992" y="257860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1" name="Shape 139"/>
          <p:cNvSpPr/>
          <p:nvPr/>
        </p:nvSpPr>
        <p:spPr>
          <a:xfrm>
            <a:off x="8394192" y="257860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2" name="Shape 140"/>
          <p:cNvSpPr/>
          <p:nvPr/>
        </p:nvSpPr>
        <p:spPr>
          <a:xfrm>
            <a:off x="8851392" y="257860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3" name="Shape 141"/>
          <p:cNvSpPr/>
          <p:nvPr/>
        </p:nvSpPr>
        <p:spPr>
          <a:xfrm>
            <a:off x="164592" y="300837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4" name="Shape 142"/>
          <p:cNvSpPr/>
          <p:nvPr/>
        </p:nvSpPr>
        <p:spPr>
          <a:xfrm>
            <a:off x="621792" y="300837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5" name="Shape 143"/>
          <p:cNvSpPr/>
          <p:nvPr/>
        </p:nvSpPr>
        <p:spPr>
          <a:xfrm>
            <a:off x="1078992" y="300837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6" name="Shape 144"/>
          <p:cNvSpPr/>
          <p:nvPr/>
        </p:nvSpPr>
        <p:spPr>
          <a:xfrm>
            <a:off x="1536192" y="300837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7" name="Shape 145"/>
          <p:cNvSpPr/>
          <p:nvPr/>
        </p:nvSpPr>
        <p:spPr>
          <a:xfrm>
            <a:off x="1993392" y="300837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8" name="Shape 146"/>
          <p:cNvSpPr/>
          <p:nvPr/>
        </p:nvSpPr>
        <p:spPr>
          <a:xfrm>
            <a:off x="2450592" y="300837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9" name="Shape 147"/>
          <p:cNvSpPr/>
          <p:nvPr/>
        </p:nvSpPr>
        <p:spPr>
          <a:xfrm>
            <a:off x="2907792" y="300837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0" name="Shape 148"/>
          <p:cNvSpPr/>
          <p:nvPr/>
        </p:nvSpPr>
        <p:spPr>
          <a:xfrm>
            <a:off x="3364992" y="300837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1" name="Shape 149"/>
          <p:cNvSpPr/>
          <p:nvPr/>
        </p:nvSpPr>
        <p:spPr>
          <a:xfrm>
            <a:off x="3822192" y="300837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2" name="Shape 150"/>
          <p:cNvSpPr/>
          <p:nvPr/>
        </p:nvSpPr>
        <p:spPr>
          <a:xfrm>
            <a:off x="4279392" y="300837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3" name="Shape 151"/>
          <p:cNvSpPr/>
          <p:nvPr/>
        </p:nvSpPr>
        <p:spPr>
          <a:xfrm>
            <a:off x="4736592" y="300837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4" name="Shape 152"/>
          <p:cNvSpPr/>
          <p:nvPr/>
        </p:nvSpPr>
        <p:spPr>
          <a:xfrm>
            <a:off x="5193792" y="300837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5" name="Shape 153"/>
          <p:cNvSpPr/>
          <p:nvPr/>
        </p:nvSpPr>
        <p:spPr>
          <a:xfrm>
            <a:off x="5650992" y="300837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6" name="Shape 154"/>
          <p:cNvSpPr/>
          <p:nvPr/>
        </p:nvSpPr>
        <p:spPr>
          <a:xfrm>
            <a:off x="6108192" y="300837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7" name="Shape 155"/>
          <p:cNvSpPr/>
          <p:nvPr/>
        </p:nvSpPr>
        <p:spPr>
          <a:xfrm>
            <a:off x="6565392" y="300837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8" name="Shape 156"/>
          <p:cNvSpPr/>
          <p:nvPr/>
        </p:nvSpPr>
        <p:spPr>
          <a:xfrm>
            <a:off x="7022592" y="300837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9" name="Shape 157"/>
          <p:cNvSpPr/>
          <p:nvPr/>
        </p:nvSpPr>
        <p:spPr>
          <a:xfrm>
            <a:off x="7479792" y="300837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0" name="Shape 158"/>
          <p:cNvSpPr/>
          <p:nvPr/>
        </p:nvSpPr>
        <p:spPr>
          <a:xfrm>
            <a:off x="7936992" y="300837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1" name="Shape 159"/>
          <p:cNvSpPr/>
          <p:nvPr/>
        </p:nvSpPr>
        <p:spPr>
          <a:xfrm>
            <a:off x="8394192" y="3008376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2" name="Shape 160"/>
          <p:cNvSpPr/>
          <p:nvPr/>
        </p:nvSpPr>
        <p:spPr>
          <a:xfrm>
            <a:off x="8851392" y="3008376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3" name="Shape 161"/>
          <p:cNvSpPr/>
          <p:nvPr/>
        </p:nvSpPr>
        <p:spPr>
          <a:xfrm>
            <a:off x="164592" y="343814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4" name="Shape 162"/>
          <p:cNvSpPr/>
          <p:nvPr/>
        </p:nvSpPr>
        <p:spPr>
          <a:xfrm>
            <a:off x="621792" y="343814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5" name="Shape 163"/>
          <p:cNvSpPr/>
          <p:nvPr/>
        </p:nvSpPr>
        <p:spPr>
          <a:xfrm>
            <a:off x="1078992" y="343814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6" name="Shape 164"/>
          <p:cNvSpPr/>
          <p:nvPr/>
        </p:nvSpPr>
        <p:spPr>
          <a:xfrm>
            <a:off x="1536192" y="343814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7" name="Shape 165"/>
          <p:cNvSpPr/>
          <p:nvPr/>
        </p:nvSpPr>
        <p:spPr>
          <a:xfrm>
            <a:off x="1993392" y="343814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8" name="Shape 166"/>
          <p:cNvSpPr/>
          <p:nvPr/>
        </p:nvSpPr>
        <p:spPr>
          <a:xfrm>
            <a:off x="2450592" y="343814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9" name="Shape 167"/>
          <p:cNvSpPr/>
          <p:nvPr/>
        </p:nvSpPr>
        <p:spPr>
          <a:xfrm>
            <a:off x="2907792" y="343814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0" name="Shape 168"/>
          <p:cNvSpPr/>
          <p:nvPr/>
        </p:nvSpPr>
        <p:spPr>
          <a:xfrm>
            <a:off x="3364992" y="343814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1" name="Shape 169"/>
          <p:cNvSpPr/>
          <p:nvPr/>
        </p:nvSpPr>
        <p:spPr>
          <a:xfrm>
            <a:off x="3822192" y="343814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2" name="Shape 170"/>
          <p:cNvSpPr/>
          <p:nvPr/>
        </p:nvSpPr>
        <p:spPr>
          <a:xfrm>
            <a:off x="4279392" y="343814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3" name="Shape 171"/>
          <p:cNvSpPr/>
          <p:nvPr/>
        </p:nvSpPr>
        <p:spPr>
          <a:xfrm>
            <a:off x="4736592" y="343814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4" name="Shape 172"/>
          <p:cNvSpPr/>
          <p:nvPr/>
        </p:nvSpPr>
        <p:spPr>
          <a:xfrm>
            <a:off x="5193792" y="343814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5" name="Shape 173"/>
          <p:cNvSpPr/>
          <p:nvPr/>
        </p:nvSpPr>
        <p:spPr>
          <a:xfrm>
            <a:off x="5650992" y="343814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6" name="Shape 174"/>
          <p:cNvSpPr/>
          <p:nvPr/>
        </p:nvSpPr>
        <p:spPr>
          <a:xfrm>
            <a:off x="6108192" y="343814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7" name="Shape 175"/>
          <p:cNvSpPr/>
          <p:nvPr/>
        </p:nvSpPr>
        <p:spPr>
          <a:xfrm>
            <a:off x="6565392" y="343814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8" name="Shape 176"/>
          <p:cNvSpPr/>
          <p:nvPr/>
        </p:nvSpPr>
        <p:spPr>
          <a:xfrm>
            <a:off x="7022592" y="343814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9" name="Shape 177"/>
          <p:cNvSpPr/>
          <p:nvPr/>
        </p:nvSpPr>
        <p:spPr>
          <a:xfrm>
            <a:off x="7479792" y="343814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0" name="Shape 178"/>
          <p:cNvSpPr/>
          <p:nvPr/>
        </p:nvSpPr>
        <p:spPr>
          <a:xfrm>
            <a:off x="7936992" y="343814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1" name="Shape 179"/>
          <p:cNvSpPr/>
          <p:nvPr/>
        </p:nvSpPr>
        <p:spPr>
          <a:xfrm>
            <a:off x="8394192" y="3438144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2" name="Shape 180"/>
          <p:cNvSpPr/>
          <p:nvPr/>
        </p:nvSpPr>
        <p:spPr>
          <a:xfrm>
            <a:off x="8851392" y="3438144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3" name="Shape 181"/>
          <p:cNvSpPr/>
          <p:nvPr/>
        </p:nvSpPr>
        <p:spPr>
          <a:xfrm>
            <a:off x="164592" y="386791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4" name="Shape 182"/>
          <p:cNvSpPr/>
          <p:nvPr/>
        </p:nvSpPr>
        <p:spPr>
          <a:xfrm>
            <a:off x="621792" y="386791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5" name="Shape 183"/>
          <p:cNvSpPr/>
          <p:nvPr/>
        </p:nvSpPr>
        <p:spPr>
          <a:xfrm>
            <a:off x="1078992" y="386791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6" name="Shape 184"/>
          <p:cNvSpPr/>
          <p:nvPr/>
        </p:nvSpPr>
        <p:spPr>
          <a:xfrm>
            <a:off x="1536192" y="386791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7" name="Shape 185"/>
          <p:cNvSpPr/>
          <p:nvPr/>
        </p:nvSpPr>
        <p:spPr>
          <a:xfrm>
            <a:off x="1993392" y="386791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8" name="Shape 186"/>
          <p:cNvSpPr/>
          <p:nvPr/>
        </p:nvSpPr>
        <p:spPr>
          <a:xfrm>
            <a:off x="2450592" y="386791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9" name="Shape 187"/>
          <p:cNvSpPr/>
          <p:nvPr/>
        </p:nvSpPr>
        <p:spPr>
          <a:xfrm>
            <a:off x="2907792" y="386791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0" name="Shape 188"/>
          <p:cNvSpPr/>
          <p:nvPr/>
        </p:nvSpPr>
        <p:spPr>
          <a:xfrm>
            <a:off x="3364992" y="386791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1" name="Shape 189"/>
          <p:cNvSpPr/>
          <p:nvPr/>
        </p:nvSpPr>
        <p:spPr>
          <a:xfrm>
            <a:off x="3822192" y="386791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2" name="Shape 190"/>
          <p:cNvSpPr/>
          <p:nvPr/>
        </p:nvSpPr>
        <p:spPr>
          <a:xfrm>
            <a:off x="4279392" y="386791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3" name="Shape 191"/>
          <p:cNvSpPr/>
          <p:nvPr/>
        </p:nvSpPr>
        <p:spPr>
          <a:xfrm>
            <a:off x="4736592" y="386791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4" name="Shape 192"/>
          <p:cNvSpPr/>
          <p:nvPr/>
        </p:nvSpPr>
        <p:spPr>
          <a:xfrm>
            <a:off x="5193792" y="386791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5" name="Shape 193"/>
          <p:cNvSpPr/>
          <p:nvPr/>
        </p:nvSpPr>
        <p:spPr>
          <a:xfrm>
            <a:off x="5650992" y="386791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6" name="Shape 194"/>
          <p:cNvSpPr/>
          <p:nvPr/>
        </p:nvSpPr>
        <p:spPr>
          <a:xfrm>
            <a:off x="6108192" y="386791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7" name="Shape 195"/>
          <p:cNvSpPr/>
          <p:nvPr/>
        </p:nvSpPr>
        <p:spPr>
          <a:xfrm>
            <a:off x="6565392" y="386791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8" name="Shape 196"/>
          <p:cNvSpPr/>
          <p:nvPr/>
        </p:nvSpPr>
        <p:spPr>
          <a:xfrm>
            <a:off x="7022592" y="386791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9" name="Shape 197"/>
          <p:cNvSpPr/>
          <p:nvPr/>
        </p:nvSpPr>
        <p:spPr>
          <a:xfrm>
            <a:off x="7479792" y="386791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0" name="Shape 198"/>
          <p:cNvSpPr/>
          <p:nvPr/>
        </p:nvSpPr>
        <p:spPr>
          <a:xfrm>
            <a:off x="7936992" y="386791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1" name="Shape 199"/>
          <p:cNvSpPr/>
          <p:nvPr/>
        </p:nvSpPr>
        <p:spPr>
          <a:xfrm>
            <a:off x="8394192" y="3867912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2" name="Shape 200"/>
          <p:cNvSpPr/>
          <p:nvPr/>
        </p:nvSpPr>
        <p:spPr>
          <a:xfrm>
            <a:off x="8851392" y="3867912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3" name="Shape 201"/>
          <p:cNvSpPr/>
          <p:nvPr/>
        </p:nvSpPr>
        <p:spPr>
          <a:xfrm>
            <a:off x="164592" y="429768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4" name="Shape 202"/>
          <p:cNvSpPr/>
          <p:nvPr/>
        </p:nvSpPr>
        <p:spPr>
          <a:xfrm>
            <a:off x="621792" y="429768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5" name="Shape 203"/>
          <p:cNvSpPr/>
          <p:nvPr/>
        </p:nvSpPr>
        <p:spPr>
          <a:xfrm>
            <a:off x="1078992" y="429768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6" name="Shape 204"/>
          <p:cNvSpPr/>
          <p:nvPr/>
        </p:nvSpPr>
        <p:spPr>
          <a:xfrm>
            <a:off x="1536192" y="429768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7" name="Shape 205"/>
          <p:cNvSpPr/>
          <p:nvPr/>
        </p:nvSpPr>
        <p:spPr>
          <a:xfrm>
            <a:off x="1993392" y="429768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8" name="Shape 206"/>
          <p:cNvSpPr/>
          <p:nvPr/>
        </p:nvSpPr>
        <p:spPr>
          <a:xfrm>
            <a:off x="2450592" y="429768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9" name="Shape 207"/>
          <p:cNvSpPr/>
          <p:nvPr/>
        </p:nvSpPr>
        <p:spPr>
          <a:xfrm>
            <a:off x="2907792" y="429768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0" name="Shape 208"/>
          <p:cNvSpPr/>
          <p:nvPr/>
        </p:nvSpPr>
        <p:spPr>
          <a:xfrm>
            <a:off x="3364992" y="429768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1" name="Shape 209"/>
          <p:cNvSpPr/>
          <p:nvPr/>
        </p:nvSpPr>
        <p:spPr>
          <a:xfrm>
            <a:off x="3822192" y="429768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2" name="Shape 210"/>
          <p:cNvSpPr/>
          <p:nvPr/>
        </p:nvSpPr>
        <p:spPr>
          <a:xfrm>
            <a:off x="4279392" y="429768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3" name="Shape 211"/>
          <p:cNvSpPr/>
          <p:nvPr/>
        </p:nvSpPr>
        <p:spPr>
          <a:xfrm>
            <a:off x="4736592" y="429768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4" name="Shape 212"/>
          <p:cNvSpPr/>
          <p:nvPr/>
        </p:nvSpPr>
        <p:spPr>
          <a:xfrm>
            <a:off x="5193792" y="429768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5" name="Shape 213"/>
          <p:cNvSpPr/>
          <p:nvPr/>
        </p:nvSpPr>
        <p:spPr>
          <a:xfrm>
            <a:off x="5650992" y="429768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6" name="Shape 214"/>
          <p:cNvSpPr/>
          <p:nvPr/>
        </p:nvSpPr>
        <p:spPr>
          <a:xfrm>
            <a:off x="6108192" y="429768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7" name="Shape 215"/>
          <p:cNvSpPr/>
          <p:nvPr/>
        </p:nvSpPr>
        <p:spPr>
          <a:xfrm>
            <a:off x="6565392" y="429768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8" name="Shape 216"/>
          <p:cNvSpPr/>
          <p:nvPr/>
        </p:nvSpPr>
        <p:spPr>
          <a:xfrm>
            <a:off x="7022592" y="429768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9" name="Shape 217"/>
          <p:cNvSpPr/>
          <p:nvPr/>
        </p:nvSpPr>
        <p:spPr>
          <a:xfrm>
            <a:off x="7479792" y="429768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0" name="Shape 218"/>
          <p:cNvSpPr/>
          <p:nvPr/>
        </p:nvSpPr>
        <p:spPr>
          <a:xfrm>
            <a:off x="7936992" y="429768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1" name="Shape 219"/>
          <p:cNvSpPr/>
          <p:nvPr/>
        </p:nvSpPr>
        <p:spPr>
          <a:xfrm>
            <a:off x="8394192" y="4297680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2" name="Shape 220"/>
          <p:cNvSpPr/>
          <p:nvPr/>
        </p:nvSpPr>
        <p:spPr>
          <a:xfrm>
            <a:off x="8851392" y="4297680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3" name="Shape 221"/>
          <p:cNvSpPr/>
          <p:nvPr/>
        </p:nvSpPr>
        <p:spPr>
          <a:xfrm>
            <a:off x="164592" y="472744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4" name="Shape 222"/>
          <p:cNvSpPr/>
          <p:nvPr/>
        </p:nvSpPr>
        <p:spPr>
          <a:xfrm>
            <a:off x="621792" y="472744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5" name="Shape 223"/>
          <p:cNvSpPr/>
          <p:nvPr/>
        </p:nvSpPr>
        <p:spPr>
          <a:xfrm>
            <a:off x="1078992" y="472744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6" name="Shape 224"/>
          <p:cNvSpPr/>
          <p:nvPr/>
        </p:nvSpPr>
        <p:spPr>
          <a:xfrm>
            <a:off x="1536192" y="472744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7" name="Shape 225"/>
          <p:cNvSpPr/>
          <p:nvPr/>
        </p:nvSpPr>
        <p:spPr>
          <a:xfrm>
            <a:off x="1993392" y="472744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8" name="Shape 226"/>
          <p:cNvSpPr/>
          <p:nvPr/>
        </p:nvSpPr>
        <p:spPr>
          <a:xfrm>
            <a:off x="2450592" y="472744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9" name="Shape 227"/>
          <p:cNvSpPr/>
          <p:nvPr/>
        </p:nvSpPr>
        <p:spPr>
          <a:xfrm>
            <a:off x="2907792" y="472744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0" name="Shape 228"/>
          <p:cNvSpPr/>
          <p:nvPr/>
        </p:nvSpPr>
        <p:spPr>
          <a:xfrm>
            <a:off x="3364992" y="472744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1" name="Shape 229"/>
          <p:cNvSpPr/>
          <p:nvPr/>
        </p:nvSpPr>
        <p:spPr>
          <a:xfrm>
            <a:off x="3822192" y="472744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2" name="Shape 230"/>
          <p:cNvSpPr/>
          <p:nvPr/>
        </p:nvSpPr>
        <p:spPr>
          <a:xfrm>
            <a:off x="4279392" y="472744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3" name="Shape 231"/>
          <p:cNvSpPr/>
          <p:nvPr/>
        </p:nvSpPr>
        <p:spPr>
          <a:xfrm>
            <a:off x="4736592" y="472744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4" name="Shape 232"/>
          <p:cNvSpPr/>
          <p:nvPr/>
        </p:nvSpPr>
        <p:spPr>
          <a:xfrm>
            <a:off x="5193792" y="472744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5" name="Shape 233"/>
          <p:cNvSpPr/>
          <p:nvPr/>
        </p:nvSpPr>
        <p:spPr>
          <a:xfrm>
            <a:off x="5650992" y="472744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6" name="Shape 234"/>
          <p:cNvSpPr/>
          <p:nvPr/>
        </p:nvSpPr>
        <p:spPr>
          <a:xfrm>
            <a:off x="6108192" y="472744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7" name="Shape 235"/>
          <p:cNvSpPr/>
          <p:nvPr/>
        </p:nvSpPr>
        <p:spPr>
          <a:xfrm>
            <a:off x="6565392" y="472744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8" name="Shape 236"/>
          <p:cNvSpPr/>
          <p:nvPr/>
        </p:nvSpPr>
        <p:spPr>
          <a:xfrm>
            <a:off x="7022592" y="472744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9" name="Shape 237"/>
          <p:cNvSpPr/>
          <p:nvPr/>
        </p:nvSpPr>
        <p:spPr>
          <a:xfrm>
            <a:off x="7479792" y="472744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0" name="Shape 238"/>
          <p:cNvSpPr/>
          <p:nvPr/>
        </p:nvSpPr>
        <p:spPr>
          <a:xfrm>
            <a:off x="7936992" y="472744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1" name="Shape 239"/>
          <p:cNvSpPr/>
          <p:nvPr/>
        </p:nvSpPr>
        <p:spPr>
          <a:xfrm>
            <a:off x="8394192" y="4727448"/>
            <a:ext cx="448056" cy="420624"/>
          </a:xfrm>
          <a:prstGeom prst="rect">
            <a:avLst/>
          </a:prstGeom>
          <a:solidFill>
            <a:srgbClr val="161616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2" name="Shape 240"/>
          <p:cNvSpPr/>
          <p:nvPr/>
        </p:nvSpPr>
        <p:spPr>
          <a:xfrm>
            <a:off x="8851392" y="4727448"/>
            <a:ext cx="448056" cy="420624"/>
          </a:xfrm>
          <a:prstGeom prst="rect">
            <a:avLst/>
          </a:prstGeom>
          <a:solidFill>
            <a:srgbClr val="1E1E1E"/>
          </a:solidFill>
          <a:ln w="381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3" name="Shape 241"/>
          <p:cNvSpPr/>
          <p:nvPr/>
        </p:nvSpPr>
        <p:spPr>
          <a:xfrm>
            <a:off x="164592" y="0"/>
            <a:ext cx="8979408" cy="5143500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6" name="Shape 244"/>
          <p:cNvSpPr/>
          <p:nvPr/>
        </p:nvSpPr>
        <p:spPr>
          <a:xfrm>
            <a:off x="1303020" y="3157185"/>
            <a:ext cx="4663440" cy="45720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7" name="Text 245"/>
          <p:cNvSpPr/>
          <p:nvPr/>
        </p:nvSpPr>
        <p:spPr>
          <a:xfrm>
            <a:off x="41148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4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CSC 240 — OPERATING SYSTEMS</a:t>
            </a:r>
            <a:endParaRPr lang="en-US" sz="1000" dirty="0"/>
          </a:p>
        </p:txBody>
      </p:sp>
      <p:sp>
        <p:nvSpPr>
          <p:cNvPr id="248" name="Text 246"/>
          <p:cNvSpPr/>
          <p:nvPr/>
        </p:nvSpPr>
        <p:spPr>
          <a:xfrm>
            <a:off x="411480" y="868680"/>
            <a:ext cx="84124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F1 CAR ECUs</a:t>
            </a:r>
            <a:endParaRPr lang="en-US" sz="7200" dirty="0"/>
          </a:p>
        </p:txBody>
      </p:sp>
      <p:sp>
        <p:nvSpPr>
          <p:cNvPr id="249" name="Text 247"/>
          <p:cNvSpPr/>
          <p:nvPr/>
        </p:nvSpPr>
        <p:spPr>
          <a:xfrm>
            <a:off x="411480" y="187452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kern="0" spc="200" dirty="0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REAL-TIME OPERATING SYSTEMS</a:t>
            </a:r>
            <a:endParaRPr lang="en-US" sz="2600" dirty="0"/>
          </a:p>
        </p:txBody>
      </p:sp>
      <p:sp>
        <p:nvSpPr>
          <p:cNvPr id="250" name="Shape 248"/>
          <p:cNvSpPr/>
          <p:nvPr/>
        </p:nvSpPr>
        <p:spPr>
          <a:xfrm>
            <a:off x="568055" y="2603973"/>
            <a:ext cx="5943600" cy="41148"/>
          </a:xfrm>
          <a:prstGeom prst="rect">
            <a:avLst/>
          </a:prstGeom>
          <a:solidFill>
            <a:srgbClr val="C0C0C0"/>
          </a:solidFill>
          <a:ln w="12700">
            <a:solidFill>
              <a:srgbClr val="C0C0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1" name="Text 249"/>
          <p:cNvSpPr/>
          <p:nvPr/>
        </p:nvSpPr>
        <p:spPr>
          <a:xfrm>
            <a:off x="411480" y="274320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brain of a 1,000 HP machine is also a masterclass in OS concepts</a:t>
            </a:r>
            <a:endParaRPr lang="en-US" sz="1500" dirty="0"/>
          </a:p>
        </p:txBody>
      </p:sp>
      <p:sp>
        <p:nvSpPr>
          <p:cNvPr id="252" name="Text 250"/>
          <p:cNvSpPr/>
          <p:nvPr/>
        </p:nvSpPr>
        <p:spPr>
          <a:xfrm>
            <a:off x="411480" y="46634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Dhruv Sethi  ·  One Cool Thing Presentation · April 15. 2026</a:t>
            </a:r>
            <a:endParaRPr lang="en-US" sz="1100" dirty="0"/>
          </a:p>
        </p:txBody>
      </p:sp>
      <p:sp>
        <p:nvSpPr>
          <p:cNvPr id="253" name="Shape 251"/>
          <p:cNvSpPr/>
          <p:nvPr/>
        </p:nvSpPr>
        <p:spPr>
          <a:xfrm>
            <a:off x="6690151" y="2701859"/>
            <a:ext cx="2377440" cy="2377440"/>
          </a:xfrm>
          <a:prstGeom prst="ellipse">
            <a:avLst/>
          </a:prstGeom>
          <a:solidFill>
            <a:srgbClr val="000000">
              <a:alpha val="0"/>
            </a:srgbClr>
          </a:solidFill>
          <a:ln w="508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4" name="Shape 252"/>
          <p:cNvSpPr/>
          <p:nvPr/>
        </p:nvSpPr>
        <p:spPr>
          <a:xfrm>
            <a:off x="6918751" y="2930459"/>
            <a:ext cx="1920240" cy="1920240"/>
          </a:xfrm>
          <a:prstGeom prst="ellipse">
            <a:avLst/>
          </a:prstGeom>
          <a:solidFill>
            <a:srgbClr val="000000">
              <a:alpha val="0"/>
            </a:srgbClr>
          </a:solidFill>
          <a:ln w="1905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5" name="Text 253"/>
          <p:cNvSpPr/>
          <p:nvPr/>
        </p:nvSpPr>
        <p:spPr>
          <a:xfrm>
            <a:off x="6690151" y="3524819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00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18,000</a:t>
            </a:r>
            <a:endParaRPr lang="en-US" sz="2200" dirty="0"/>
          </a:p>
        </p:txBody>
      </p:sp>
      <p:sp>
        <p:nvSpPr>
          <p:cNvPr id="256" name="Text 254"/>
          <p:cNvSpPr/>
          <p:nvPr/>
        </p:nvSpPr>
        <p:spPr>
          <a:xfrm>
            <a:off x="6690151" y="3963731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TELEMETRY: THE FILE SYSTEM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cars generate 3 GB of data per race lap. Where does it all go?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170432"/>
            <a:ext cx="3027541" cy="365760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663440" y="1170432"/>
            <a:ext cx="3027541" cy="365760"/>
          </a:xfrm>
          <a:prstGeom prst="rect">
            <a:avLst/>
          </a:prstGeom>
          <a:solidFill>
            <a:srgbClr val="2244AA"/>
          </a:solidFill>
          <a:ln w="12700">
            <a:solidFill>
              <a:srgbClr val="2244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188720"/>
            <a:ext cx="3027541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F1 TELEMETRY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663440" y="1188720"/>
            <a:ext cx="3027541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OS PARALLEL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1572768"/>
            <a:ext cx="3027541" cy="457200"/>
          </a:xfrm>
          <a:prstGeom prst="rect">
            <a:avLst/>
          </a:prstGeom>
          <a:solidFill>
            <a:srgbClr val="161616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1572768"/>
            <a:ext cx="3027541" cy="457200"/>
          </a:xfrm>
          <a:prstGeom prst="rect">
            <a:avLst/>
          </a:prstGeom>
          <a:solidFill>
            <a:srgbClr val="161616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57200" y="1645920"/>
            <a:ext cx="3027541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Sensor reads 1,000 values/sec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663440" y="1645920"/>
            <a:ext cx="3027541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7EB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File system writes to buffer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57200" y="2084832"/>
            <a:ext cx="3027541" cy="457200"/>
          </a:xfrm>
          <a:prstGeom prst="rect">
            <a:avLst/>
          </a:prstGeom>
          <a:solidFill>
            <a:srgbClr val="111111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663440" y="2084832"/>
            <a:ext cx="3027541" cy="457200"/>
          </a:xfrm>
          <a:prstGeom prst="rect">
            <a:avLst/>
          </a:prstGeom>
          <a:solidFill>
            <a:srgbClr val="111111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2157984"/>
            <a:ext cx="3027541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Ring buffer holds recent data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663440" y="2157984"/>
            <a:ext cx="3027541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7EB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Circular I/O queue in kernel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57200" y="2596896"/>
            <a:ext cx="3027541" cy="457200"/>
          </a:xfrm>
          <a:prstGeom prst="rect">
            <a:avLst/>
          </a:prstGeom>
          <a:solidFill>
            <a:srgbClr val="161616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663440" y="2596896"/>
            <a:ext cx="3027541" cy="457200"/>
          </a:xfrm>
          <a:prstGeom prst="rect">
            <a:avLst/>
          </a:prstGeom>
          <a:solidFill>
            <a:srgbClr val="161616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2670048"/>
            <a:ext cx="3027541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bus transmits via radio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697388" y="2670048"/>
            <a:ext cx="2993593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7EB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socket — TCP/UDP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57200" y="3108960"/>
            <a:ext cx="3027541" cy="457200"/>
          </a:xfrm>
          <a:prstGeom prst="rect">
            <a:avLst/>
          </a:prstGeom>
          <a:solidFill>
            <a:srgbClr val="111111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663440" y="3108960"/>
            <a:ext cx="3027541" cy="457200"/>
          </a:xfrm>
          <a:prstGeom prst="rect">
            <a:avLst/>
          </a:prstGeom>
          <a:solidFill>
            <a:srgbClr val="111111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3182112"/>
            <a:ext cx="3027541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Pitwall receives &amp; stores data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697388" y="3182112"/>
            <a:ext cx="2993593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7EB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NFS / remote file system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57200" y="3621024"/>
            <a:ext cx="3027541" cy="457200"/>
          </a:xfrm>
          <a:prstGeom prst="rect">
            <a:avLst/>
          </a:prstGeom>
          <a:solidFill>
            <a:srgbClr val="161616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663440" y="3621024"/>
            <a:ext cx="3027541" cy="457200"/>
          </a:xfrm>
          <a:prstGeom prst="rect">
            <a:avLst/>
          </a:prstGeom>
          <a:solidFill>
            <a:srgbClr val="161616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57200" y="3694176"/>
            <a:ext cx="3027541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Engineers query specific laps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4697388" y="3694176"/>
            <a:ext cx="2993593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7EB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Database read with seek()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57200" y="4133088"/>
            <a:ext cx="3027541" cy="457200"/>
          </a:xfrm>
          <a:prstGeom prst="rect">
            <a:avLst/>
          </a:prstGeom>
          <a:solidFill>
            <a:srgbClr val="111111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663440" y="4133088"/>
            <a:ext cx="3027541" cy="457200"/>
          </a:xfrm>
          <a:prstGeom prst="rect">
            <a:avLst/>
          </a:prstGeom>
          <a:solidFill>
            <a:srgbClr val="111111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57200" y="4206240"/>
            <a:ext cx="3027541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 overwrites oldest laps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4697388" y="4206240"/>
            <a:ext cx="2993593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7EB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LRU cache eviction policy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3518689" y="2564578"/>
            <a:ext cx="1144751" cy="6175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↔</a:t>
            </a:r>
            <a:endParaRPr lang="en-US" sz="4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race is also a live OS in action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170432"/>
            <a:ext cx="8229600" cy="694944"/>
          </a:xfrm>
          <a:prstGeom prst="rect">
            <a:avLst/>
          </a:prstGeom>
          <a:solidFill>
            <a:srgbClr val="111111"/>
          </a:solidFill>
          <a:ln w="635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170432"/>
            <a:ext cx="54864" cy="694944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1298448"/>
            <a:ext cx="594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00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325880" y="124358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RTOS ≠ Regular OS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325880" y="1517904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 real-time guarantees mean no missed deadlines ever — F1 safety depends on it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1938528"/>
            <a:ext cx="8229600" cy="694944"/>
          </a:xfrm>
          <a:prstGeom prst="rect">
            <a:avLst/>
          </a:prstGeom>
          <a:solidFill>
            <a:srgbClr val="111111"/>
          </a:solidFill>
          <a:ln w="635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57200" y="1938528"/>
            <a:ext cx="54864" cy="69494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94360" y="2066544"/>
            <a:ext cx="594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6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325880" y="20116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66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EDF Scheduling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325880" y="2286000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Earliest Deadline First — the same CPU scheduling algorithm we studied, running 18,000 times per minute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57200" y="2706624"/>
            <a:ext cx="8229600" cy="694944"/>
          </a:xfrm>
          <a:prstGeom prst="rect">
            <a:avLst/>
          </a:prstGeom>
          <a:solidFill>
            <a:srgbClr val="111111"/>
          </a:solidFill>
          <a:ln w="635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57200" y="2706624"/>
            <a:ext cx="54864" cy="694944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4360" y="2834640"/>
            <a:ext cx="594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D7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325880" y="277977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Static Memory Only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325880" y="3054096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malloc(), no heap — every byte pre-allocated to eliminate fragmentation and unpredictability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57200" y="3474720"/>
            <a:ext cx="8229600" cy="694944"/>
          </a:xfrm>
          <a:prstGeom prst="rect">
            <a:avLst/>
          </a:prstGeom>
          <a:solidFill>
            <a:srgbClr val="111111"/>
          </a:solidFill>
          <a:ln w="635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57200" y="3474720"/>
            <a:ext cx="54864" cy="694944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94360" y="3602736"/>
            <a:ext cx="594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4CAF5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325880" y="354787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Interrupts Drive Everything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325880" y="3822192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150+ sensors each fire hardware interrupts — the ISR hierarchy IS the I/O management system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57200" y="4242816"/>
            <a:ext cx="8229600" cy="694944"/>
          </a:xfrm>
          <a:prstGeom prst="rect">
            <a:avLst/>
          </a:prstGeom>
          <a:solidFill>
            <a:srgbClr val="111111"/>
          </a:solidFill>
          <a:ln w="635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57200" y="4242816"/>
            <a:ext cx="54864" cy="694944"/>
          </a:xfrm>
          <a:prstGeom prst="rect">
            <a:avLst/>
          </a:prstGeom>
          <a:solidFill>
            <a:srgbClr val="2288FF"/>
          </a:solidFill>
          <a:ln w="12700">
            <a:solidFill>
              <a:srgbClr val="2288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94360" y="4370832"/>
            <a:ext cx="594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2288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1325880" y="431596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28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Concurrency Without Deadlock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1325880" y="4590288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Mutex locks and lock ordering prevent race conditions at 340 km/h — Coffman's conditions applied in steel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57200" y="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914400" y="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371600" y="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0" y="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286000" y="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743200" y="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00400" y="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657600" y="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114800" y="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572000" y="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0" y="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486400" y="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943600" y="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400800" y="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858000" y="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7315200" y="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772400" y="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229600" y="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8686800" y="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0" y="42976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57200" y="42976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914400" y="42976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1371600" y="42976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1828800" y="42976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2286000" y="42976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743200" y="42976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3200400" y="42976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3657600" y="42976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114800" y="42976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4572000" y="42976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5029200" y="42976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5486400" y="42976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5943600" y="42976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6400800" y="42976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6858000" y="42976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7315200" y="42976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7772400" y="42976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8229600" y="42976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8686800" y="42976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0" y="85953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457200" y="85953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914400" y="85953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1371600" y="85953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1828800" y="85953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2286000" y="85953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2743200" y="85953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3200400" y="85953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3657600" y="85953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4114800" y="85953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Shape 50"/>
          <p:cNvSpPr/>
          <p:nvPr/>
        </p:nvSpPr>
        <p:spPr>
          <a:xfrm>
            <a:off x="4572000" y="85953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Shape 51"/>
          <p:cNvSpPr/>
          <p:nvPr/>
        </p:nvSpPr>
        <p:spPr>
          <a:xfrm>
            <a:off x="5029200" y="85953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52"/>
          <p:cNvSpPr/>
          <p:nvPr/>
        </p:nvSpPr>
        <p:spPr>
          <a:xfrm>
            <a:off x="5486400" y="85953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Shape 53"/>
          <p:cNvSpPr/>
          <p:nvPr/>
        </p:nvSpPr>
        <p:spPr>
          <a:xfrm>
            <a:off x="5943600" y="85953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Shape 54"/>
          <p:cNvSpPr/>
          <p:nvPr/>
        </p:nvSpPr>
        <p:spPr>
          <a:xfrm>
            <a:off x="6400800" y="85953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6858000" y="85953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7315200" y="85953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Shape 57"/>
          <p:cNvSpPr/>
          <p:nvPr/>
        </p:nvSpPr>
        <p:spPr>
          <a:xfrm>
            <a:off x="7772400" y="85953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Shape 58"/>
          <p:cNvSpPr/>
          <p:nvPr/>
        </p:nvSpPr>
        <p:spPr>
          <a:xfrm>
            <a:off x="8229600" y="85953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59"/>
          <p:cNvSpPr/>
          <p:nvPr/>
        </p:nvSpPr>
        <p:spPr>
          <a:xfrm>
            <a:off x="8686800" y="85953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60"/>
          <p:cNvSpPr/>
          <p:nvPr/>
        </p:nvSpPr>
        <p:spPr>
          <a:xfrm>
            <a:off x="0" y="128930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Shape 61"/>
          <p:cNvSpPr/>
          <p:nvPr/>
        </p:nvSpPr>
        <p:spPr>
          <a:xfrm>
            <a:off x="457200" y="128930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62"/>
          <p:cNvSpPr/>
          <p:nvPr/>
        </p:nvSpPr>
        <p:spPr>
          <a:xfrm>
            <a:off x="914400" y="128930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Shape 63"/>
          <p:cNvSpPr/>
          <p:nvPr/>
        </p:nvSpPr>
        <p:spPr>
          <a:xfrm>
            <a:off x="1371600" y="128930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Shape 64"/>
          <p:cNvSpPr/>
          <p:nvPr/>
        </p:nvSpPr>
        <p:spPr>
          <a:xfrm>
            <a:off x="1828800" y="128930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Shape 65"/>
          <p:cNvSpPr/>
          <p:nvPr/>
        </p:nvSpPr>
        <p:spPr>
          <a:xfrm>
            <a:off x="2286000" y="128930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Shape 66"/>
          <p:cNvSpPr/>
          <p:nvPr/>
        </p:nvSpPr>
        <p:spPr>
          <a:xfrm>
            <a:off x="2743200" y="128930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Shape 67"/>
          <p:cNvSpPr/>
          <p:nvPr/>
        </p:nvSpPr>
        <p:spPr>
          <a:xfrm>
            <a:off x="3200400" y="128930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8"/>
          <p:cNvSpPr/>
          <p:nvPr/>
        </p:nvSpPr>
        <p:spPr>
          <a:xfrm>
            <a:off x="3657600" y="128930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9"/>
          <p:cNvSpPr/>
          <p:nvPr/>
        </p:nvSpPr>
        <p:spPr>
          <a:xfrm>
            <a:off x="4114800" y="128930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Shape 70"/>
          <p:cNvSpPr/>
          <p:nvPr/>
        </p:nvSpPr>
        <p:spPr>
          <a:xfrm>
            <a:off x="4572000" y="128930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Shape 71"/>
          <p:cNvSpPr/>
          <p:nvPr/>
        </p:nvSpPr>
        <p:spPr>
          <a:xfrm>
            <a:off x="5029200" y="128930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Shape 72"/>
          <p:cNvSpPr/>
          <p:nvPr/>
        </p:nvSpPr>
        <p:spPr>
          <a:xfrm>
            <a:off x="5486400" y="128930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Shape 73"/>
          <p:cNvSpPr/>
          <p:nvPr/>
        </p:nvSpPr>
        <p:spPr>
          <a:xfrm>
            <a:off x="5943600" y="128930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Shape 74"/>
          <p:cNvSpPr/>
          <p:nvPr/>
        </p:nvSpPr>
        <p:spPr>
          <a:xfrm>
            <a:off x="6400800" y="128930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75"/>
          <p:cNvSpPr/>
          <p:nvPr/>
        </p:nvSpPr>
        <p:spPr>
          <a:xfrm>
            <a:off x="6858000" y="128930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Shape 76"/>
          <p:cNvSpPr/>
          <p:nvPr/>
        </p:nvSpPr>
        <p:spPr>
          <a:xfrm>
            <a:off x="7315200" y="128930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Shape 77"/>
          <p:cNvSpPr/>
          <p:nvPr/>
        </p:nvSpPr>
        <p:spPr>
          <a:xfrm>
            <a:off x="7772400" y="128930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Shape 78"/>
          <p:cNvSpPr/>
          <p:nvPr/>
        </p:nvSpPr>
        <p:spPr>
          <a:xfrm>
            <a:off x="8229600" y="128930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Shape 79"/>
          <p:cNvSpPr/>
          <p:nvPr/>
        </p:nvSpPr>
        <p:spPr>
          <a:xfrm>
            <a:off x="8686800" y="128930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Shape 80"/>
          <p:cNvSpPr/>
          <p:nvPr/>
        </p:nvSpPr>
        <p:spPr>
          <a:xfrm>
            <a:off x="0" y="171907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3" name="Shape 81"/>
          <p:cNvSpPr/>
          <p:nvPr/>
        </p:nvSpPr>
        <p:spPr>
          <a:xfrm>
            <a:off x="457200" y="171907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4" name="Shape 82"/>
          <p:cNvSpPr/>
          <p:nvPr/>
        </p:nvSpPr>
        <p:spPr>
          <a:xfrm>
            <a:off x="914400" y="171907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Shape 83"/>
          <p:cNvSpPr/>
          <p:nvPr/>
        </p:nvSpPr>
        <p:spPr>
          <a:xfrm>
            <a:off x="1371600" y="171907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Shape 84"/>
          <p:cNvSpPr/>
          <p:nvPr/>
        </p:nvSpPr>
        <p:spPr>
          <a:xfrm>
            <a:off x="1828800" y="171907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7" name="Shape 85"/>
          <p:cNvSpPr/>
          <p:nvPr/>
        </p:nvSpPr>
        <p:spPr>
          <a:xfrm>
            <a:off x="2286000" y="171907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Shape 86"/>
          <p:cNvSpPr/>
          <p:nvPr/>
        </p:nvSpPr>
        <p:spPr>
          <a:xfrm>
            <a:off x="2743200" y="171907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9" name="Shape 87"/>
          <p:cNvSpPr/>
          <p:nvPr/>
        </p:nvSpPr>
        <p:spPr>
          <a:xfrm>
            <a:off x="3200400" y="171907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0" name="Shape 88"/>
          <p:cNvSpPr/>
          <p:nvPr/>
        </p:nvSpPr>
        <p:spPr>
          <a:xfrm>
            <a:off x="3657600" y="171907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Shape 89"/>
          <p:cNvSpPr/>
          <p:nvPr/>
        </p:nvSpPr>
        <p:spPr>
          <a:xfrm>
            <a:off x="4114800" y="171907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2" name="Shape 90"/>
          <p:cNvSpPr/>
          <p:nvPr/>
        </p:nvSpPr>
        <p:spPr>
          <a:xfrm>
            <a:off x="4572000" y="171907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3" name="Shape 91"/>
          <p:cNvSpPr/>
          <p:nvPr/>
        </p:nvSpPr>
        <p:spPr>
          <a:xfrm>
            <a:off x="5029200" y="171907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4" name="Shape 92"/>
          <p:cNvSpPr/>
          <p:nvPr/>
        </p:nvSpPr>
        <p:spPr>
          <a:xfrm>
            <a:off x="5486400" y="171907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5" name="Shape 93"/>
          <p:cNvSpPr/>
          <p:nvPr/>
        </p:nvSpPr>
        <p:spPr>
          <a:xfrm>
            <a:off x="5943600" y="171907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6" name="Shape 94"/>
          <p:cNvSpPr/>
          <p:nvPr/>
        </p:nvSpPr>
        <p:spPr>
          <a:xfrm>
            <a:off x="6400800" y="171907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7" name="Shape 95"/>
          <p:cNvSpPr/>
          <p:nvPr/>
        </p:nvSpPr>
        <p:spPr>
          <a:xfrm>
            <a:off x="6858000" y="171907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8" name="Shape 96"/>
          <p:cNvSpPr/>
          <p:nvPr/>
        </p:nvSpPr>
        <p:spPr>
          <a:xfrm>
            <a:off x="7315200" y="171907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9" name="Shape 97"/>
          <p:cNvSpPr/>
          <p:nvPr/>
        </p:nvSpPr>
        <p:spPr>
          <a:xfrm>
            <a:off x="7772400" y="171907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0" name="Shape 98"/>
          <p:cNvSpPr/>
          <p:nvPr/>
        </p:nvSpPr>
        <p:spPr>
          <a:xfrm>
            <a:off x="8229600" y="171907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1" name="Shape 99"/>
          <p:cNvSpPr/>
          <p:nvPr/>
        </p:nvSpPr>
        <p:spPr>
          <a:xfrm>
            <a:off x="8686800" y="171907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2" name="Shape 100"/>
          <p:cNvSpPr/>
          <p:nvPr/>
        </p:nvSpPr>
        <p:spPr>
          <a:xfrm>
            <a:off x="0" y="214884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3" name="Shape 101"/>
          <p:cNvSpPr/>
          <p:nvPr/>
        </p:nvSpPr>
        <p:spPr>
          <a:xfrm>
            <a:off x="457200" y="214884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4" name="Shape 102"/>
          <p:cNvSpPr/>
          <p:nvPr/>
        </p:nvSpPr>
        <p:spPr>
          <a:xfrm>
            <a:off x="914400" y="214884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5" name="Shape 103"/>
          <p:cNvSpPr/>
          <p:nvPr/>
        </p:nvSpPr>
        <p:spPr>
          <a:xfrm>
            <a:off x="1371600" y="214884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6" name="Shape 104"/>
          <p:cNvSpPr/>
          <p:nvPr/>
        </p:nvSpPr>
        <p:spPr>
          <a:xfrm>
            <a:off x="1828800" y="214884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Shape 105"/>
          <p:cNvSpPr/>
          <p:nvPr/>
        </p:nvSpPr>
        <p:spPr>
          <a:xfrm>
            <a:off x="2286000" y="214884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8" name="Shape 106"/>
          <p:cNvSpPr/>
          <p:nvPr/>
        </p:nvSpPr>
        <p:spPr>
          <a:xfrm>
            <a:off x="2743200" y="214884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9" name="Shape 107"/>
          <p:cNvSpPr/>
          <p:nvPr/>
        </p:nvSpPr>
        <p:spPr>
          <a:xfrm>
            <a:off x="3200400" y="214884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0" name="Shape 108"/>
          <p:cNvSpPr/>
          <p:nvPr/>
        </p:nvSpPr>
        <p:spPr>
          <a:xfrm>
            <a:off x="3657600" y="214884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1" name="Shape 109"/>
          <p:cNvSpPr/>
          <p:nvPr/>
        </p:nvSpPr>
        <p:spPr>
          <a:xfrm>
            <a:off x="4114800" y="214884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2" name="Shape 110"/>
          <p:cNvSpPr/>
          <p:nvPr/>
        </p:nvSpPr>
        <p:spPr>
          <a:xfrm>
            <a:off x="4572000" y="214884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3" name="Shape 111"/>
          <p:cNvSpPr/>
          <p:nvPr/>
        </p:nvSpPr>
        <p:spPr>
          <a:xfrm>
            <a:off x="5029200" y="214884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4" name="Shape 112"/>
          <p:cNvSpPr/>
          <p:nvPr/>
        </p:nvSpPr>
        <p:spPr>
          <a:xfrm>
            <a:off x="5486400" y="214884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5" name="Shape 113"/>
          <p:cNvSpPr/>
          <p:nvPr/>
        </p:nvSpPr>
        <p:spPr>
          <a:xfrm>
            <a:off x="5943600" y="214884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6" name="Shape 114"/>
          <p:cNvSpPr/>
          <p:nvPr/>
        </p:nvSpPr>
        <p:spPr>
          <a:xfrm>
            <a:off x="6400800" y="214884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7" name="Shape 115"/>
          <p:cNvSpPr/>
          <p:nvPr/>
        </p:nvSpPr>
        <p:spPr>
          <a:xfrm>
            <a:off x="6858000" y="214884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8" name="Shape 116"/>
          <p:cNvSpPr/>
          <p:nvPr/>
        </p:nvSpPr>
        <p:spPr>
          <a:xfrm>
            <a:off x="7315200" y="214884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9" name="Shape 117"/>
          <p:cNvSpPr/>
          <p:nvPr/>
        </p:nvSpPr>
        <p:spPr>
          <a:xfrm>
            <a:off x="7772400" y="214884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0" name="Shape 118"/>
          <p:cNvSpPr/>
          <p:nvPr/>
        </p:nvSpPr>
        <p:spPr>
          <a:xfrm>
            <a:off x="8229600" y="214884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1" name="Shape 119"/>
          <p:cNvSpPr/>
          <p:nvPr/>
        </p:nvSpPr>
        <p:spPr>
          <a:xfrm>
            <a:off x="8686800" y="214884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2" name="Shape 120"/>
          <p:cNvSpPr/>
          <p:nvPr/>
        </p:nvSpPr>
        <p:spPr>
          <a:xfrm>
            <a:off x="0" y="257860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3" name="Shape 121"/>
          <p:cNvSpPr/>
          <p:nvPr/>
        </p:nvSpPr>
        <p:spPr>
          <a:xfrm>
            <a:off x="457200" y="257860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4" name="Shape 122"/>
          <p:cNvSpPr/>
          <p:nvPr/>
        </p:nvSpPr>
        <p:spPr>
          <a:xfrm>
            <a:off x="914400" y="257860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5" name="Shape 123"/>
          <p:cNvSpPr/>
          <p:nvPr/>
        </p:nvSpPr>
        <p:spPr>
          <a:xfrm>
            <a:off x="1371600" y="257860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6" name="Shape 124"/>
          <p:cNvSpPr/>
          <p:nvPr/>
        </p:nvSpPr>
        <p:spPr>
          <a:xfrm>
            <a:off x="1828800" y="257860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7" name="Shape 125"/>
          <p:cNvSpPr/>
          <p:nvPr/>
        </p:nvSpPr>
        <p:spPr>
          <a:xfrm>
            <a:off x="2286000" y="257860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8" name="Shape 126"/>
          <p:cNvSpPr/>
          <p:nvPr/>
        </p:nvSpPr>
        <p:spPr>
          <a:xfrm>
            <a:off x="2743200" y="257860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9" name="Shape 127"/>
          <p:cNvSpPr/>
          <p:nvPr/>
        </p:nvSpPr>
        <p:spPr>
          <a:xfrm>
            <a:off x="3200400" y="257860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0" name="Shape 128"/>
          <p:cNvSpPr/>
          <p:nvPr/>
        </p:nvSpPr>
        <p:spPr>
          <a:xfrm>
            <a:off x="3657600" y="257860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1" name="Shape 129"/>
          <p:cNvSpPr/>
          <p:nvPr/>
        </p:nvSpPr>
        <p:spPr>
          <a:xfrm>
            <a:off x="4114800" y="257860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2" name="Shape 130"/>
          <p:cNvSpPr/>
          <p:nvPr/>
        </p:nvSpPr>
        <p:spPr>
          <a:xfrm>
            <a:off x="4572000" y="257860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3" name="Shape 131"/>
          <p:cNvSpPr/>
          <p:nvPr/>
        </p:nvSpPr>
        <p:spPr>
          <a:xfrm>
            <a:off x="5029200" y="257860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4" name="Shape 132"/>
          <p:cNvSpPr/>
          <p:nvPr/>
        </p:nvSpPr>
        <p:spPr>
          <a:xfrm>
            <a:off x="5486400" y="257860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5" name="Shape 133"/>
          <p:cNvSpPr/>
          <p:nvPr/>
        </p:nvSpPr>
        <p:spPr>
          <a:xfrm>
            <a:off x="5943600" y="257860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6" name="Shape 134"/>
          <p:cNvSpPr/>
          <p:nvPr/>
        </p:nvSpPr>
        <p:spPr>
          <a:xfrm>
            <a:off x="6400800" y="257860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7" name="Shape 135"/>
          <p:cNvSpPr/>
          <p:nvPr/>
        </p:nvSpPr>
        <p:spPr>
          <a:xfrm>
            <a:off x="6858000" y="257860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8" name="Shape 136"/>
          <p:cNvSpPr/>
          <p:nvPr/>
        </p:nvSpPr>
        <p:spPr>
          <a:xfrm>
            <a:off x="7315200" y="257860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9" name="Shape 137"/>
          <p:cNvSpPr/>
          <p:nvPr/>
        </p:nvSpPr>
        <p:spPr>
          <a:xfrm>
            <a:off x="7772400" y="257860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0" name="Shape 138"/>
          <p:cNvSpPr/>
          <p:nvPr/>
        </p:nvSpPr>
        <p:spPr>
          <a:xfrm>
            <a:off x="8229600" y="257860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1" name="Shape 139"/>
          <p:cNvSpPr/>
          <p:nvPr/>
        </p:nvSpPr>
        <p:spPr>
          <a:xfrm>
            <a:off x="8686800" y="257860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2" name="Shape 140"/>
          <p:cNvSpPr/>
          <p:nvPr/>
        </p:nvSpPr>
        <p:spPr>
          <a:xfrm>
            <a:off x="0" y="300837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3" name="Shape 141"/>
          <p:cNvSpPr/>
          <p:nvPr/>
        </p:nvSpPr>
        <p:spPr>
          <a:xfrm>
            <a:off x="457200" y="300837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4" name="Shape 142"/>
          <p:cNvSpPr/>
          <p:nvPr/>
        </p:nvSpPr>
        <p:spPr>
          <a:xfrm>
            <a:off x="914400" y="300837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5" name="Shape 143"/>
          <p:cNvSpPr/>
          <p:nvPr/>
        </p:nvSpPr>
        <p:spPr>
          <a:xfrm>
            <a:off x="1371600" y="300837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6" name="Shape 144"/>
          <p:cNvSpPr/>
          <p:nvPr/>
        </p:nvSpPr>
        <p:spPr>
          <a:xfrm>
            <a:off x="1828800" y="300837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7" name="Shape 145"/>
          <p:cNvSpPr/>
          <p:nvPr/>
        </p:nvSpPr>
        <p:spPr>
          <a:xfrm>
            <a:off x="2286000" y="300837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8" name="Shape 146"/>
          <p:cNvSpPr/>
          <p:nvPr/>
        </p:nvSpPr>
        <p:spPr>
          <a:xfrm>
            <a:off x="2743200" y="300837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9" name="Shape 147"/>
          <p:cNvSpPr/>
          <p:nvPr/>
        </p:nvSpPr>
        <p:spPr>
          <a:xfrm>
            <a:off x="3200400" y="300837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0" name="Shape 148"/>
          <p:cNvSpPr/>
          <p:nvPr/>
        </p:nvSpPr>
        <p:spPr>
          <a:xfrm>
            <a:off x="3657600" y="300837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1" name="Shape 149"/>
          <p:cNvSpPr/>
          <p:nvPr/>
        </p:nvSpPr>
        <p:spPr>
          <a:xfrm>
            <a:off x="4114800" y="300837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2" name="Shape 150"/>
          <p:cNvSpPr/>
          <p:nvPr/>
        </p:nvSpPr>
        <p:spPr>
          <a:xfrm>
            <a:off x="4572000" y="300837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3" name="Shape 151"/>
          <p:cNvSpPr/>
          <p:nvPr/>
        </p:nvSpPr>
        <p:spPr>
          <a:xfrm>
            <a:off x="5029200" y="300837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4" name="Shape 152"/>
          <p:cNvSpPr/>
          <p:nvPr/>
        </p:nvSpPr>
        <p:spPr>
          <a:xfrm>
            <a:off x="5486400" y="300837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5" name="Shape 153"/>
          <p:cNvSpPr/>
          <p:nvPr/>
        </p:nvSpPr>
        <p:spPr>
          <a:xfrm>
            <a:off x="5943600" y="300837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6" name="Shape 154"/>
          <p:cNvSpPr/>
          <p:nvPr/>
        </p:nvSpPr>
        <p:spPr>
          <a:xfrm>
            <a:off x="6400800" y="300837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7" name="Shape 155"/>
          <p:cNvSpPr/>
          <p:nvPr/>
        </p:nvSpPr>
        <p:spPr>
          <a:xfrm>
            <a:off x="6858000" y="300837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8" name="Shape 156"/>
          <p:cNvSpPr/>
          <p:nvPr/>
        </p:nvSpPr>
        <p:spPr>
          <a:xfrm>
            <a:off x="7315200" y="300837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9" name="Shape 157"/>
          <p:cNvSpPr/>
          <p:nvPr/>
        </p:nvSpPr>
        <p:spPr>
          <a:xfrm>
            <a:off x="7772400" y="300837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0" name="Shape 158"/>
          <p:cNvSpPr/>
          <p:nvPr/>
        </p:nvSpPr>
        <p:spPr>
          <a:xfrm>
            <a:off x="8229600" y="3008376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1" name="Shape 159"/>
          <p:cNvSpPr/>
          <p:nvPr/>
        </p:nvSpPr>
        <p:spPr>
          <a:xfrm>
            <a:off x="8686800" y="3008376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2" name="Shape 160"/>
          <p:cNvSpPr/>
          <p:nvPr/>
        </p:nvSpPr>
        <p:spPr>
          <a:xfrm>
            <a:off x="0" y="343814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3" name="Shape 161"/>
          <p:cNvSpPr/>
          <p:nvPr/>
        </p:nvSpPr>
        <p:spPr>
          <a:xfrm>
            <a:off x="457200" y="343814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4" name="Shape 162"/>
          <p:cNvSpPr/>
          <p:nvPr/>
        </p:nvSpPr>
        <p:spPr>
          <a:xfrm>
            <a:off x="914400" y="343814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5" name="Shape 163"/>
          <p:cNvSpPr/>
          <p:nvPr/>
        </p:nvSpPr>
        <p:spPr>
          <a:xfrm>
            <a:off x="1371600" y="343814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6" name="Shape 164"/>
          <p:cNvSpPr/>
          <p:nvPr/>
        </p:nvSpPr>
        <p:spPr>
          <a:xfrm>
            <a:off x="1828800" y="343814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7" name="Shape 165"/>
          <p:cNvSpPr/>
          <p:nvPr/>
        </p:nvSpPr>
        <p:spPr>
          <a:xfrm>
            <a:off x="2286000" y="343814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8" name="Shape 166"/>
          <p:cNvSpPr/>
          <p:nvPr/>
        </p:nvSpPr>
        <p:spPr>
          <a:xfrm>
            <a:off x="2743200" y="343814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9" name="Shape 167"/>
          <p:cNvSpPr/>
          <p:nvPr/>
        </p:nvSpPr>
        <p:spPr>
          <a:xfrm>
            <a:off x="3200400" y="343814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0" name="Shape 168"/>
          <p:cNvSpPr/>
          <p:nvPr/>
        </p:nvSpPr>
        <p:spPr>
          <a:xfrm>
            <a:off x="3657600" y="343814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1" name="Shape 169"/>
          <p:cNvSpPr/>
          <p:nvPr/>
        </p:nvSpPr>
        <p:spPr>
          <a:xfrm>
            <a:off x="4114800" y="343814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2" name="Shape 170"/>
          <p:cNvSpPr/>
          <p:nvPr/>
        </p:nvSpPr>
        <p:spPr>
          <a:xfrm>
            <a:off x="4572000" y="343814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3" name="Shape 171"/>
          <p:cNvSpPr/>
          <p:nvPr/>
        </p:nvSpPr>
        <p:spPr>
          <a:xfrm>
            <a:off x="5029200" y="343814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4" name="Shape 172"/>
          <p:cNvSpPr/>
          <p:nvPr/>
        </p:nvSpPr>
        <p:spPr>
          <a:xfrm>
            <a:off x="5486400" y="343814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5" name="Shape 173"/>
          <p:cNvSpPr/>
          <p:nvPr/>
        </p:nvSpPr>
        <p:spPr>
          <a:xfrm>
            <a:off x="5943600" y="343814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6" name="Shape 174"/>
          <p:cNvSpPr/>
          <p:nvPr/>
        </p:nvSpPr>
        <p:spPr>
          <a:xfrm>
            <a:off x="6400800" y="343814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7" name="Shape 175"/>
          <p:cNvSpPr/>
          <p:nvPr/>
        </p:nvSpPr>
        <p:spPr>
          <a:xfrm>
            <a:off x="6858000" y="343814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8" name="Shape 176"/>
          <p:cNvSpPr/>
          <p:nvPr/>
        </p:nvSpPr>
        <p:spPr>
          <a:xfrm>
            <a:off x="7315200" y="343814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9" name="Shape 177"/>
          <p:cNvSpPr/>
          <p:nvPr/>
        </p:nvSpPr>
        <p:spPr>
          <a:xfrm>
            <a:off x="7772400" y="343814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0" name="Shape 178"/>
          <p:cNvSpPr/>
          <p:nvPr/>
        </p:nvSpPr>
        <p:spPr>
          <a:xfrm>
            <a:off x="8229600" y="3438144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1" name="Shape 179"/>
          <p:cNvSpPr/>
          <p:nvPr/>
        </p:nvSpPr>
        <p:spPr>
          <a:xfrm>
            <a:off x="8686800" y="3438144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2" name="Shape 180"/>
          <p:cNvSpPr/>
          <p:nvPr/>
        </p:nvSpPr>
        <p:spPr>
          <a:xfrm>
            <a:off x="0" y="386791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3" name="Shape 181"/>
          <p:cNvSpPr/>
          <p:nvPr/>
        </p:nvSpPr>
        <p:spPr>
          <a:xfrm>
            <a:off x="457200" y="386791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4" name="Shape 182"/>
          <p:cNvSpPr/>
          <p:nvPr/>
        </p:nvSpPr>
        <p:spPr>
          <a:xfrm>
            <a:off x="914400" y="386791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5" name="Shape 183"/>
          <p:cNvSpPr/>
          <p:nvPr/>
        </p:nvSpPr>
        <p:spPr>
          <a:xfrm>
            <a:off x="1371600" y="386791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6" name="Shape 184"/>
          <p:cNvSpPr/>
          <p:nvPr/>
        </p:nvSpPr>
        <p:spPr>
          <a:xfrm>
            <a:off x="1828800" y="386791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7" name="Shape 185"/>
          <p:cNvSpPr/>
          <p:nvPr/>
        </p:nvSpPr>
        <p:spPr>
          <a:xfrm>
            <a:off x="2286000" y="386791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8" name="Shape 186"/>
          <p:cNvSpPr/>
          <p:nvPr/>
        </p:nvSpPr>
        <p:spPr>
          <a:xfrm>
            <a:off x="2743200" y="386791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9" name="Shape 187"/>
          <p:cNvSpPr/>
          <p:nvPr/>
        </p:nvSpPr>
        <p:spPr>
          <a:xfrm>
            <a:off x="3200400" y="386791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0" name="Shape 188"/>
          <p:cNvSpPr/>
          <p:nvPr/>
        </p:nvSpPr>
        <p:spPr>
          <a:xfrm>
            <a:off x="3657600" y="386791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1" name="Shape 189"/>
          <p:cNvSpPr/>
          <p:nvPr/>
        </p:nvSpPr>
        <p:spPr>
          <a:xfrm>
            <a:off x="4114800" y="386791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2" name="Shape 190"/>
          <p:cNvSpPr/>
          <p:nvPr/>
        </p:nvSpPr>
        <p:spPr>
          <a:xfrm>
            <a:off x="4572000" y="386791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3" name="Shape 191"/>
          <p:cNvSpPr/>
          <p:nvPr/>
        </p:nvSpPr>
        <p:spPr>
          <a:xfrm>
            <a:off x="5029200" y="386791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4" name="Shape 192"/>
          <p:cNvSpPr/>
          <p:nvPr/>
        </p:nvSpPr>
        <p:spPr>
          <a:xfrm>
            <a:off x="5486400" y="386791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5" name="Shape 193"/>
          <p:cNvSpPr/>
          <p:nvPr/>
        </p:nvSpPr>
        <p:spPr>
          <a:xfrm>
            <a:off x="5943600" y="386791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6" name="Shape 194"/>
          <p:cNvSpPr/>
          <p:nvPr/>
        </p:nvSpPr>
        <p:spPr>
          <a:xfrm>
            <a:off x="6400800" y="386791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7" name="Shape 195"/>
          <p:cNvSpPr/>
          <p:nvPr/>
        </p:nvSpPr>
        <p:spPr>
          <a:xfrm>
            <a:off x="6858000" y="386791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8" name="Shape 196"/>
          <p:cNvSpPr/>
          <p:nvPr/>
        </p:nvSpPr>
        <p:spPr>
          <a:xfrm>
            <a:off x="7315200" y="386791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9" name="Shape 197"/>
          <p:cNvSpPr/>
          <p:nvPr/>
        </p:nvSpPr>
        <p:spPr>
          <a:xfrm>
            <a:off x="7772400" y="386791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0" name="Shape 198"/>
          <p:cNvSpPr/>
          <p:nvPr/>
        </p:nvSpPr>
        <p:spPr>
          <a:xfrm>
            <a:off x="8229600" y="3867912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1" name="Shape 199"/>
          <p:cNvSpPr/>
          <p:nvPr/>
        </p:nvSpPr>
        <p:spPr>
          <a:xfrm>
            <a:off x="8686800" y="3867912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2" name="Shape 200"/>
          <p:cNvSpPr/>
          <p:nvPr/>
        </p:nvSpPr>
        <p:spPr>
          <a:xfrm>
            <a:off x="0" y="429768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3" name="Shape 201"/>
          <p:cNvSpPr/>
          <p:nvPr/>
        </p:nvSpPr>
        <p:spPr>
          <a:xfrm>
            <a:off x="457200" y="429768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4" name="Shape 202"/>
          <p:cNvSpPr/>
          <p:nvPr/>
        </p:nvSpPr>
        <p:spPr>
          <a:xfrm>
            <a:off x="914400" y="429768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5" name="Shape 203"/>
          <p:cNvSpPr/>
          <p:nvPr/>
        </p:nvSpPr>
        <p:spPr>
          <a:xfrm>
            <a:off x="1371600" y="429768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6" name="Shape 204"/>
          <p:cNvSpPr/>
          <p:nvPr/>
        </p:nvSpPr>
        <p:spPr>
          <a:xfrm>
            <a:off x="1828800" y="429768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7" name="Shape 205"/>
          <p:cNvSpPr/>
          <p:nvPr/>
        </p:nvSpPr>
        <p:spPr>
          <a:xfrm>
            <a:off x="2286000" y="429768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8" name="Shape 206"/>
          <p:cNvSpPr/>
          <p:nvPr/>
        </p:nvSpPr>
        <p:spPr>
          <a:xfrm>
            <a:off x="2743200" y="429768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9" name="Shape 207"/>
          <p:cNvSpPr/>
          <p:nvPr/>
        </p:nvSpPr>
        <p:spPr>
          <a:xfrm>
            <a:off x="3200400" y="429768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0" name="Shape 208"/>
          <p:cNvSpPr/>
          <p:nvPr/>
        </p:nvSpPr>
        <p:spPr>
          <a:xfrm>
            <a:off x="3657600" y="429768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1" name="Shape 209"/>
          <p:cNvSpPr/>
          <p:nvPr/>
        </p:nvSpPr>
        <p:spPr>
          <a:xfrm>
            <a:off x="4114800" y="429768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2" name="Shape 210"/>
          <p:cNvSpPr/>
          <p:nvPr/>
        </p:nvSpPr>
        <p:spPr>
          <a:xfrm>
            <a:off x="4572000" y="429768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3" name="Shape 211"/>
          <p:cNvSpPr/>
          <p:nvPr/>
        </p:nvSpPr>
        <p:spPr>
          <a:xfrm>
            <a:off x="5029200" y="429768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4" name="Shape 212"/>
          <p:cNvSpPr/>
          <p:nvPr/>
        </p:nvSpPr>
        <p:spPr>
          <a:xfrm>
            <a:off x="5486400" y="429768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5" name="Shape 213"/>
          <p:cNvSpPr/>
          <p:nvPr/>
        </p:nvSpPr>
        <p:spPr>
          <a:xfrm>
            <a:off x="5943600" y="429768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6" name="Shape 214"/>
          <p:cNvSpPr/>
          <p:nvPr/>
        </p:nvSpPr>
        <p:spPr>
          <a:xfrm>
            <a:off x="6400800" y="429768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7" name="Shape 215"/>
          <p:cNvSpPr/>
          <p:nvPr/>
        </p:nvSpPr>
        <p:spPr>
          <a:xfrm>
            <a:off x="6858000" y="429768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8" name="Shape 216"/>
          <p:cNvSpPr/>
          <p:nvPr/>
        </p:nvSpPr>
        <p:spPr>
          <a:xfrm>
            <a:off x="7315200" y="429768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9" name="Shape 217"/>
          <p:cNvSpPr/>
          <p:nvPr/>
        </p:nvSpPr>
        <p:spPr>
          <a:xfrm>
            <a:off x="7772400" y="429768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0" name="Shape 218"/>
          <p:cNvSpPr/>
          <p:nvPr/>
        </p:nvSpPr>
        <p:spPr>
          <a:xfrm>
            <a:off x="8229600" y="4297680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1" name="Shape 219"/>
          <p:cNvSpPr/>
          <p:nvPr/>
        </p:nvSpPr>
        <p:spPr>
          <a:xfrm>
            <a:off x="8686800" y="4297680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2" name="Shape 220"/>
          <p:cNvSpPr/>
          <p:nvPr/>
        </p:nvSpPr>
        <p:spPr>
          <a:xfrm>
            <a:off x="0" y="472744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3" name="Shape 221"/>
          <p:cNvSpPr/>
          <p:nvPr/>
        </p:nvSpPr>
        <p:spPr>
          <a:xfrm>
            <a:off x="457200" y="472744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4" name="Shape 222"/>
          <p:cNvSpPr/>
          <p:nvPr/>
        </p:nvSpPr>
        <p:spPr>
          <a:xfrm>
            <a:off x="914400" y="472744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5" name="Shape 223"/>
          <p:cNvSpPr/>
          <p:nvPr/>
        </p:nvSpPr>
        <p:spPr>
          <a:xfrm>
            <a:off x="1371600" y="472744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6" name="Shape 224"/>
          <p:cNvSpPr/>
          <p:nvPr/>
        </p:nvSpPr>
        <p:spPr>
          <a:xfrm>
            <a:off x="1828800" y="472744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7" name="Shape 225"/>
          <p:cNvSpPr/>
          <p:nvPr/>
        </p:nvSpPr>
        <p:spPr>
          <a:xfrm>
            <a:off x="2286000" y="472744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8" name="Shape 226"/>
          <p:cNvSpPr/>
          <p:nvPr/>
        </p:nvSpPr>
        <p:spPr>
          <a:xfrm>
            <a:off x="2743200" y="472744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9" name="Shape 227"/>
          <p:cNvSpPr/>
          <p:nvPr/>
        </p:nvSpPr>
        <p:spPr>
          <a:xfrm>
            <a:off x="3200400" y="472744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0" name="Shape 228"/>
          <p:cNvSpPr/>
          <p:nvPr/>
        </p:nvSpPr>
        <p:spPr>
          <a:xfrm>
            <a:off x="3657600" y="472744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1" name="Shape 229"/>
          <p:cNvSpPr/>
          <p:nvPr/>
        </p:nvSpPr>
        <p:spPr>
          <a:xfrm>
            <a:off x="4114800" y="472744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2" name="Shape 230"/>
          <p:cNvSpPr/>
          <p:nvPr/>
        </p:nvSpPr>
        <p:spPr>
          <a:xfrm>
            <a:off x="4572000" y="472744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3" name="Shape 231"/>
          <p:cNvSpPr/>
          <p:nvPr/>
        </p:nvSpPr>
        <p:spPr>
          <a:xfrm>
            <a:off x="5029200" y="472744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4" name="Shape 232"/>
          <p:cNvSpPr/>
          <p:nvPr/>
        </p:nvSpPr>
        <p:spPr>
          <a:xfrm>
            <a:off x="5486400" y="472744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5" name="Shape 233"/>
          <p:cNvSpPr/>
          <p:nvPr/>
        </p:nvSpPr>
        <p:spPr>
          <a:xfrm>
            <a:off x="5943600" y="472744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6" name="Shape 234"/>
          <p:cNvSpPr/>
          <p:nvPr/>
        </p:nvSpPr>
        <p:spPr>
          <a:xfrm>
            <a:off x="6400800" y="472744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7" name="Shape 235"/>
          <p:cNvSpPr/>
          <p:nvPr/>
        </p:nvSpPr>
        <p:spPr>
          <a:xfrm>
            <a:off x="6858000" y="472744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8" name="Shape 236"/>
          <p:cNvSpPr/>
          <p:nvPr/>
        </p:nvSpPr>
        <p:spPr>
          <a:xfrm>
            <a:off x="7315200" y="472744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9" name="Shape 237"/>
          <p:cNvSpPr/>
          <p:nvPr/>
        </p:nvSpPr>
        <p:spPr>
          <a:xfrm>
            <a:off x="7772400" y="472744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0" name="Shape 238"/>
          <p:cNvSpPr/>
          <p:nvPr/>
        </p:nvSpPr>
        <p:spPr>
          <a:xfrm>
            <a:off x="8229600" y="4727448"/>
            <a:ext cx="457200" cy="429768"/>
          </a:xfrm>
          <a:prstGeom prst="rect">
            <a:avLst/>
          </a:prstGeom>
          <a:solidFill>
            <a:srgbClr val="0D0D0D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1" name="Shape 239"/>
          <p:cNvSpPr/>
          <p:nvPr/>
        </p:nvSpPr>
        <p:spPr>
          <a:xfrm>
            <a:off x="8686800" y="4727448"/>
            <a:ext cx="457200" cy="429768"/>
          </a:xfrm>
          <a:prstGeom prst="rect">
            <a:avLst/>
          </a:prstGeom>
          <a:solidFill>
            <a:srgbClr val="111111"/>
          </a:solidFill>
          <a:ln w="381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2" name="Shape 24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5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3" name="Shape 241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4" name="Shape 242"/>
          <p:cNvSpPr/>
          <p:nvPr/>
        </p:nvSpPr>
        <p:spPr>
          <a:xfrm>
            <a:off x="0" y="5038344"/>
            <a:ext cx="9144000" cy="105156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5" name="Text 243"/>
          <p:cNvSpPr/>
          <p:nvPr/>
        </p:nvSpPr>
        <p:spPr>
          <a:xfrm>
            <a:off x="457200" y="100584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LIGHTS OUT.</a:t>
            </a:r>
            <a:endParaRPr lang="en-US" sz="8800" dirty="0"/>
          </a:p>
        </p:txBody>
      </p:sp>
      <p:sp>
        <p:nvSpPr>
          <p:cNvPr id="246" name="Text 244"/>
          <p:cNvSpPr/>
          <p:nvPr/>
        </p:nvSpPr>
        <p:spPr>
          <a:xfrm>
            <a:off x="457200" y="22402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kern="0" spc="300" dirty="0">
                <a:solidFill>
                  <a:srgbClr val="E800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AND AWAY WE GO.</a:t>
            </a:r>
            <a:endParaRPr lang="en-US" sz="2800" dirty="0"/>
          </a:p>
        </p:txBody>
      </p:sp>
      <p:sp>
        <p:nvSpPr>
          <p:cNvPr id="247" name="Text 245"/>
          <p:cNvSpPr/>
          <p:nvPr/>
        </p:nvSpPr>
        <p:spPr>
          <a:xfrm>
            <a:off x="457200" y="30175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1800" dirty="0"/>
          </a:p>
        </p:txBody>
      </p:sp>
      <p:sp>
        <p:nvSpPr>
          <p:cNvPr id="248" name="Text 246"/>
          <p:cNvSpPr/>
          <p:nvPr/>
        </p:nvSpPr>
        <p:spPr>
          <a:xfrm>
            <a:off x="457200" y="349300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</a:t>
            </a:r>
            <a:endParaRPr lang="en-US" sz="1500" dirty="0"/>
          </a:p>
        </p:txBody>
      </p:sp>
      <p:sp>
        <p:nvSpPr>
          <p:cNvPr id="249" name="Text 247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Dhruv Sethi  ·  CSC 240 Operating Systems  ·  Rider University  ·  April 15,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IS AN ECU?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Control Unit — the computer at the heart of every F1 car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07899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4846320" cy="777240"/>
          </a:xfrm>
          <a:prstGeom prst="rect">
            <a:avLst/>
          </a:prstGeom>
          <a:solidFill>
            <a:srgbClr val="1E1E1E"/>
          </a:solidFill>
          <a:ln w="12700">
            <a:solidFill>
              <a:srgbClr val="2E2E2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57200" y="1280160"/>
            <a:ext cx="64008" cy="777240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58368" y="1335024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Mandated by </a:t>
            </a:r>
            <a:r>
              <a:rPr lang="en-US" sz="1300" b="1" dirty="0" err="1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FiA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58368" y="1591056"/>
            <a:ext cx="4572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Since 2008, all teams use a McLaren Applied ECU 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176272"/>
            <a:ext cx="4846320" cy="777240"/>
          </a:xfrm>
          <a:prstGeom prst="rect">
            <a:avLst/>
          </a:prstGeom>
          <a:solidFill>
            <a:srgbClr val="1E1E1E"/>
          </a:solidFill>
          <a:ln w="12700">
            <a:solidFill>
              <a:srgbClr val="2E2E2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57200" y="2176272"/>
            <a:ext cx="64008" cy="777240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58368" y="2231136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Processing Power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58368" y="2487168"/>
            <a:ext cx="4572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Dual-core CPU running at ~100 MHz with real-time guarantees for every operation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072384"/>
            <a:ext cx="4846320" cy="777240"/>
          </a:xfrm>
          <a:prstGeom prst="rect">
            <a:avLst/>
          </a:prstGeom>
          <a:solidFill>
            <a:srgbClr val="1E1E1E"/>
          </a:solidFill>
          <a:ln w="12700">
            <a:solidFill>
              <a:srgbClr val="2E2E2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3072384"/>
            <a:ext cx="64008" cy="777240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58368" y="3127248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Throughput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58368" y="3383280"/>
            <a:ext cx="4572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Processes over 150 channels of sensor data simultaneously 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968496"/>
            <a:ext cx="4846320" cy="777240"/>
          </a:xfrm>
          <a:prstGeom prst="rect">
            <a:avLst/>
          </a:prstGeom>
          <a:solidFill>
            <a:srgbClr val="1E1E1E"/>
          </a:solidFill>
          <a:ln w="12700">
            <a:solidFill>
              <a:srgbClr val="2E2E2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57200" y="3968496"/>
            <a:ext cx="64008" cy="777240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8368" y="402336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Inputs Managed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58368" y="4279392"/>
            <a:ext cx="4572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Throttle, brakes, fuel injection, DRS, tire temps, suspension, gear shifts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669280" y="1280160"/>
            <a:ext cx="3017520" cy="777240"/>
          </a:xfrm>
          <a:prstGeom prst="rect">
            <a:avLst/>
          </a:prstGeom>
          <a:solidFill>
            <a:srgbClr val="0D0D0D"/>
          </a:solidFill>
          <a:ln w="12700">
            <a:solidFill>
              <a:srgbClr val="E8002D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669280" y="1325880"/>
            <a:ext cx="3017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800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150+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5669280" y="1764792"/>
            <a:ext cx="3017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Sensors monitored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669280" y="2176272"/>
            <a:ext cx="3017520" cy="777240"/>
          </a:xfrm>
          <a:prstGeom prst="rect">
            <a:avLst/>
          </a:prstGeom>
          <a:solidFill>
            <a:srgbClr val="0D0D0D"/>
          </a:solidFill>
          <a:ln w="12700">
            <a:solidFill>
              <a:srgbClr val="E8002D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669280" y="2221992"/>
            <a:ext cx="3017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800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1,000 Hz</a:t>
            </a:r>
            <a:endParaRPr lang="en-US" sz="3000" dirty="0"/>
          </a:p>
        </p:txBody>
      </p:sp>
      <p:sp>
        <p:nvSpPr>
          <p:cNvPr id="27" name="Text 25"/>
          <p:cNvSpPr/>
          <p:nvPr/>
        </p:nvSpPr>
        <p:spPr>
          <a:xfrm>
            <a:off x="5669280" y="2660904"/>
            <a:ext cx="3017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Sampling rate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669280" y="3072384"/>
            <a:ext cx="3017520" cy="777240"/>
          </a:xfrm>
          <a:prstGeom prst="rect">
            <a:avLst/>
          </a:prstGeom>
          <a:solidFill>
            <a:srgbClr val="0D0D0D"/>
          </a:solidFill>
          <a:ln w="12700">
            <a:solidFill>
              <a:srgbClr val="E8002D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669280" y="3118104"/>
            <a:ext cx="3017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800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 ms</a:t>
            </a:r>
            <a:endParaRPr lang="en-US" sz="3000" dirty="0"/>
          </a:p>
        </p:txBody>
      </p:sp>
      <p:sp>
        <p:nvSpPr>
          <p:cNvPr id="30" name="Text 28"/>
          <p:cNvSpPr/>
          <p:nvPr/>
        </p:nvSpPr>
        <p:spPr>
          <a:xfrm>
            <a:off x="5669280" y="3557016"/>
            <a:ext cx="3017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 response time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669280" y="3968496"/>
            <a:ext cx="3017520" cy="777240"/>
          </a:xfrm>
          <a:prstGeom prst="rect">
            <a:avLst/>
          </a:prstGeom>
          <a:solidFill>
            <a:srgbClr val="0D0D0D"/>
          </a:solidFill>
          <a:ln w="12700">
            <a:solidFill>
              <a:srgbClr val="E8002D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669280" y="4014216"/>
            <a:ext cx="3017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800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 kg</a:t>
            </a:r>
            <a:endParaRPr lang="en-US" sz="3000" dirty="0"/>
          </a:p>
        </p:txBody>
      </p:sp>
      <p:sp>
        <p:nvSpPr>
          <p:cNvPr id="33" name="Text 31"/>
          <p:cNvSpPr/>
          <p:nvPr/>
        </p:nvSpPr>
        <p:spPr>
          <a:xfrm>
            <a:off x="5669280" y="4453128"/>
            <a:ext cx="3017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ECU weight limit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REAL-TIME OS: THE CORE CONCEPT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a regular OS, missing a deadline is annoying. In an RTOS — it's catastrophic.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3285577" cy="3566160"/>
          </a:xfrm>
          <a:prstGeom prst="rect">
            <a:avLst/>
          </a:prstGeom>
          <a:solidFill>
            <a:srgbClr val="111111"/>
          </a:solidFill>
          <a:ln w="25400">
            <a:solidFill>
              <a:srgbClr val="444444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3285577" cy="475488"/>
          </a:xfrm>
          <a:prstGeom prst="rect">
            <a:avLst/>
          </a:prstGeom>
          <a:solidFill>
            <a:srgbClr val="444444"/>
          </a:solidFill>
          <a:ln w="12700">
            <a:solidFill>
              <a:srgbClr val="444444"/>
            </a:solidFill>
            <a:prstDash val="solid"/>
          </a:ln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57200" y="1216152"/>
            <a:ext cx="3194137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REGULAR OS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1764792"/>
            <a:ext cx="310269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Best-effort scheduling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548640" y="2276856"/>
            <a:ext cx="310269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hard timing guarantees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48640" y="2788920"/>
            <a:ext cx="310269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Latency varies by load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48640" y="3300984"/>
            <a:ext cx="310269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Windows, Linux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48640" y="3813048"/>
            <a:ext cx="310269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Misses deadline → screen freezes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450073" y="1188720"/>
            <a:ext cx="3418353" cy="3566160"/>
          </a:xfrm>
          <a:prstGeom prst="rect">
            <a:avLst/>
          </a:prstGeom>
          <a:solidFill>
            <a:srgbClr val="111111"/>
          </a:solidFill>
          <a:ln w="25400">
            <a:solidFill>
              <a:srgbClr val="E8002D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450073" y="1188720"/>
            <a:ext cx="3418353" cy="47548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33790" y="1216152"/>
            <a:ext cx="345718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REAL-TIME OS (RTOS)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639216" y="1764792"/>
            <a:ext cx="32292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Deterministic scheduling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5639216" y="2276856"/>
            <a:ext cx="32292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 deadlines enforced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5639216" y="2788920"/>
            <a:ext cx="32292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Worst-case execution time bounded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639216" y="3300984"/>
            <a:ext cx="32292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F1 ECU, aircraft systems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5639216" y="3813048"/>
            <a:ext cx="32292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Misses deadline → crash or worse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4029623" y="2294769"/>
            <a:ext cx="1097280" cy="1097280"/>
          </a:xfrm>
          <a:prstGeom prst="ellipse">
            <a:avLst/>
          </a:prstGeom>
          <a:solidFill>
            <a:srgbClr val="E8002D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023360" y="2621197"/>
            <a:ext cx="10972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VS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PROCESS &amp; THREAD MANAGEMENT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31435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ECU runs hundreds of concurrent threads, each with strict priority levels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402163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Priority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148840" y="1402163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Function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309360" y="1402163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Deadline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1722203"/>
            <a:ext cx="8229600" cy="566928"/>
          </a:xfrm>
          <a:prstGeom prst="rect">
            <a:avLst/>
          </a:prstGeom>
          <a:solidFill>
            <a:srgbClr val="1A1A1A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722203"/>
            <a:ext cx="54864" cy="5669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66928" y="1850219"/>
            <a:ext cx="1463040" cy="292608"/>
          </a:xfrm>
          <a:prstGeom prst="rect">
            <a:avLst/>
          </a:prstGeom>
          <a:solidFill>
            <a:srgbClr val="E8002D">
              <a:alpha val="30000"/>
            </a:srgbClr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76072" y="1850219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148840" y="1831931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Fuel injection timing, ignition control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309360" y="1831931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 0.1 ms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362283"/>
            <a:ext cx="8229600" cy="566928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2362283"/>
            <a:ext cx="54864" cy="56692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66928" y="2490299"/>
            <a:ext cx="1463040" cy="292608"/>
          </a:xfrm>
          <a:prstGeom prst="rect">
            <a:avLst/>
          </a:prstGeom>
          <a:solidFill>
            <a:srgbClr val="FF6600">
              <a:alpha val="30000"/>
            </a:srgbClr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76072" y="2490299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66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148840" y="2472011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Throttle response, brake-by-wire, DRS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309360" y="2472011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66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 1 ms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002363"/>
            <a:ext cx="8229600" cy="566928"/>
          </a:xfrm>
          <a:prstGeom prst="rect">
            <a:avLst/>
          </a:prstGeom>
          <a:solidFill>
            <a:srgbClr val="1A1A1A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57200" y="3002363"/>
            <a:ext cx="54864" cy="566928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566928" y="3130379"/>
            <a:ext cx="1463040" cy="292608"/>
          </a:xfrm>
          <a:prstGeom prst="rect">
            <a:avLst/>
          </a:prstGeom>
          <a:solidFill>
            <a:srgbClr val="FFD700">
              <a:alpha val="30000"/>
            </a:srgbClr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76072" y="3130379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148840" y="3112091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control, ERS deployment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309360" y="3112091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 5 ms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57200" y="3642443"/>
            <a:ext cx="8229600" cy="566928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57200" y="3642443"/>
            <a:ext cx="54864" cy="56692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566928" y="3770459"/>
            <a:ext cx="1463040" cy="292608"/>
          </a:xfrm>
          <a:prstGeom prst="rect">
            <a:avLst/>
          </a:prstGeom>
          <a:solidFill>
            <a:srgbClr val="4CAF50">
              <a:alpha val="30000"/>
            </a:srgbClr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76072" y="3770459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2148840" y="3752171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Tire temperature monitoring, telemetry logging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309360" y="3752171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 50 ms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57200" y="4282523"/>
            <a:ext cx="8229600" cy="566928"/>
          </a:xfrm>
          <a:prstGeom prst="rect">
            <a:avLst/>
          </a:prstGeom>
          <a:solidFill>
            <a:srgbClr val="1A1A1A"/>
          </a:solidFill>
          <a:ln w="635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57200" y="4282523"/>
            <a:ext cx="54864" cy="566928"/>
          </a:xfrm>
          <a:prstGeom prst="rect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566928" y="4410539"/>
            <a:ext cx="1463040" cy="292608"/>
          </a:xfrm>
          <a:prstGeom prst="rect">
            <a:avLst/>
          </a:prstGeom>
          <a:solidFill>
            <a:srgbClr val="888888">
              <a:alpha val="30000"/>
            </a:srgbClr>
          </a:solidFill>
          <a:ln w="12700">
            <a:solidFill>
              <a:srgbClr val="8888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576072" y="4410539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BACKGROUND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2148840" y="4392251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compression, team radio comms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309360" y="4392251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effort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CPU SCHEDULING: EDF IN ACTION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ECUs use Earliest Deadline First (EDF) scheduling — not Round-Robin or FCFS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Fuel Injection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103120" y="1170432"/>
            <a:ext cx="6583680" cy="548640"/>
          </a:xfrm>
          <a:prstGeom prst="rect">
            <a:avLst/>
          </a:prstGeom>
          <a:solidFill>
            <a:srgbClr val="111111"/>
          </a:solidFill>
          <a:ln w="635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103120" y="1243584"/>
            <a:ext cx="1508760" cy="402336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721608" y="1170432"/>
            <a:ext cx="54864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566160" y="969264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57200" y="193852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Throttle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103120" y="1828800"/>
            <a:ext cx="6583680" cy="548640"/>
          </a:xfrm>
          <a:prstGeom prst="rect">
            <a:avLst/>
          </a:prstGeom>
          <a:solidFill>
            <a:srgbClr val="111111"/>
          </a:solidFill>
          <a:ln w="635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611880" y="1901952"/>
            <a:ext cx="1097280" cy="40233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230368" y="1828800"/>
            <a:ext cx="54864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74920" y="1627632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7200" y="2596896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Ctrl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103120" y="2487168"/>
            <a:ext cx="6583680" cy="548640"/>
          </a:xfrm>
          <a:prstGeom prst="rect">
            <a:avLst/>
          </a:prstGeom>
          <a:solidFill>
            <a:srgbClr val="111111"/>
          </a:solidFill>
          <a:ln w="635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09160" y="2560320"/>
            <a:ext cx="1234440" cy="402336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876288" y="2487168"/>
            <a:ext cx="54864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720840" y="2286000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3255264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ERS Deploy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103120" y="3145536"/>
            <a:ext cx="6583680" cy="548640"/>
          </a:xfrm>
          <a:prstGeom prst="rect">
            <a:avLst/>
          </a:prstGeom>
          <a:solidFill>
            <a:srgbClr val="111111"/>
          </a:solidFill>
          <a:ln w="6350">
            <a:solidFill>
              <a:srgbClr val="2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5943600" y="3218688"/>
            <a:ext cx="1371600" cy="402336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8659368" y="3145536"/>
            <a:ext cx="54864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8503920" y="294436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2103120" y="3803904"/>
            <a:ext cx="6583680" cy="27432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1920240" y="3849624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0ms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291840" y="3849624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1ms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663440" y="3849624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2ms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035040" y="3849624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3ms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7406640" y="3849624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4ms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8778240" y="3849624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5ms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7200" y="4343400"/>
            <a:ext cx="8229600" cy="594360"/>
          </a:xfrm>
          <a:prstGeom prst="rect">
            <a:avLst/>
          </a:prstGeom>
          <a:solidFill>
            <a:srgbClr val="1A0000"/>
          </a:solidFill>
          <a:ln w="1905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4407408"/>
            <a:ext cx="822959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EDF Rule: Always run the task whose deadline is SOONEST</a:t>
            </a:r>
            <a:b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1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fuel injection has a 1ms deadline, it preempts EVERYTHING else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MEMORY MANAGEMENT IN THE ECU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dynamic allocation. No garbage collection. Every byte is accounted for at compile time.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115443"/>
            <a:ext cx="3474720" cy="1320394"/>
          </a:xfrm>
          <a:prstGeom prst="rect">
            <a:avLst/>
          </a:prstGeom>
          <a:solidFill>
            <a:srgbClr val="2244AA"/>
          </a:solidFill>
          <a:ln w="1016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170307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FLASH ROM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2435837"/>
            <a:ext cx="3474720" cy="764438"/>
          </a:xfrm>
          <a:prstGeom prst="rect">
            <a:avLst/>
          </a:prstGeom>
          <a:solidFill>
            <a:srgbClr val="E8002D"/>
          </a:solidFill>
          <a:ln w="1016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2490701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SRAM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3200275"/>
            <a:ext cx="3474720" cy="625450"/>
          </a:xfrm>
          <a:prstGeom prst="rect">
            <a:avLst/>
          </a:prstGeom>
          <a:solidFill>
            <a:srgbClr val="FFD700"/>
          </a:solidFill>
          <a:ln w="1016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3255139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EEPROM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825725"/>
            <a:ext cx="3474720" cy="486461"/>
          </a:xfrm>
          <a:prstGeom prst="rect">
            <a:avLst/>
          </a:prstGeom>
          <a:solidFill>
            <a:srgbClr val="4CAF50"/>
          </a:solidFill>
          <a:ln w="1016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3880589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Bus Buffers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4312185"/>
            <a:ext cx="3474720" cy="277978"/>
          </a:xfrm>
          <a:prstGeom prst="rect">
            <a:avLst/>
          </a:prstGeom>
          <a:solidFill>
            <a:srgbClr val="888888"/>
          </a:solidFill>
          <a:ln w="1016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389120" y="1234440"/>
            <a:ext cx="201168" cy="201168"/>
          </a:xfrm>
          <a:prstGeom prst="rect">
            <a:avLst/>
          </a:prstGeom>
          <a:solidFill>
            <a:srgbClr val="2244AA"/>
          </a:solidFill>
          <a:ln w="12700">
            <a:solidFill>
              <a:srgbClr val="2244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663440" y="1234440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FLASH ROM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663440" y="1453896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code: read-only, up to 64 MB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89120" y="1874520"/>
            <a:ext cx="201168" cy="20116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663440" y="1874520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SRAM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663440" y="2093976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working memory: &lt; 8 MB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389120" y="2514600"/>
            <a:ext cx="201168" cy="201168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663440" y="2514600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EEPROM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663440" y="2734056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Calibration maps (fuel, ignition timing)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389120" y="3154680"/>
            <a:ext cx="201168" cy="20116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663440" y="3154680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Bus Buffers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663440" y="3374136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Sensor input queues, ring buffers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389120" y="3794760"/>
            <a:ext cx="201168" cy="201168"/>
          </a:xfrm>
          <a:prstGeom prst="rect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663440" y="3794760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 (fixed)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663440" y="4014216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task has pre-allocated stack space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50937" y="4680350"/>
            <a:ext cx="8229600" cy="384048"/>
          </a:xfrm>
          <a:prstGeom prst="rect">
            <a:avLst/>
          </a:prstGeom>
          <a:solidFill>
            <a:srgbClr val="0A1A0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63463" y="4726070"/>
            <a:ext cx="821707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Static memory allocation = no heap fragmentation. The ECU can never run out of memory mid-race </a:t>
            </a:r>
            <a:r>
              <a:rPr lang="en-US" sz="110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guaranteed</a:t>
            </a:r>
            <a:endParaRPr lang="en-US" sz="1100" dirty="0"/>
          </a:p>
        </p:txBody>
      </p:sp>
      <p:sp>
        <p:nvSpPr>
          <p:cNvPr id="31" name="Text 10">
            <a:extLst>
              <a:ext uri="{FF2B5EF4-FFF2-40B4-BE49-F238E27FC236}">
                <a16:creationId xmlns:a16="http://schemas.microsoft.com/office/drawing/2014/main" id="{D9A94D3B-950B-5BB6-C857-D7737AE99477}"/>
              </a:ext>
            </a:extLst>
          </p:cNvPr>
          <p:cNvSpPr/>
          <p:nvPr/>
        </p:nvSpPr>
        <p:spPr>
          <a:xfrm>
            <a:off x="531939" y="4302298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INTERRUPT HANDLING &amp; I/O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885715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sensor is an interrupt. The ECU must respond in microseconds — or the driver loses control.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616483"/>
            <a:ext cx="1508760" cy="1828800"/>
          </a:xfrm>
          <a:prstGeom prst="rect">
            <a:avLst/>
          </a:prstGeom>
          <a:solidFill>
            <a:srgbClr val="111111"/>
          </a:solidFill>
          <a:ln w="25400">
            <a:solidFill>
              <a:srgbClr val="2244AA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0040" y="1616483"/>
            <a:ext cx="1508760" cy="347472"/>
          </a:xfrm>
          <a:prstGeom prst="rect">
            <a:avLst/>
          </a:prstGeom>
          <a:solidFill>
            <a:srgbClr val="2244AA"/>
          </a:solidFill>
          <a:ln w="12700">
            <a:solidFill>
              <a:srgbClr val="2244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1634771"/>
            <a:ext cx="1508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65760" y="2046251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SENSOR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EVENT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93192" y="2741195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e.g. Brake pressure spike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828800" y="2485163"/>
            <a:ext cx="201168" cy="36576"/>
          </a:xfrm>
          <a:prstGeom prst="rect">
            <a:avLst/>
          </a:prstGeom>
          <a:solidFill>
            <a:srgbClr val="444444"/>
          </a:solidFill>
          <a:ln w="12700">
            <a:solidFill>
              <a:srgbClr val="44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965960" y="2393723"/>
            <a:ext cx="228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057400" y="1616483"/>
            <a:ext cx="1508760" cy="1828800"/>
          </a:xfrm>
          <a:prstGeom prst="rect">
            <a:avLst/>
          </a:prstGeom>
          <a:solidFill>
            <a:srgbClr val="111111"/>
          </a:solidFill>
          <a:ln w="25400">
            <a:solidFill>
              <a:srgbClr val="FF6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057400" y="1616483"/>
            <a:ext cx="1508760" cy="347472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057400" y="1634771"/>
            <a:ext cx="1508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2103120" y="2046251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HARDWARE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INTERRUPT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084832" y="2741195"/>
            <a:ext cx="148132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Signals CPU immediately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566160" y="2485163"/>
            <a:ext cx="201168" cy="36576"/>
          </a:xfrm>
          <a:prstGeom prst="rect">
            <a:avLst/>
          </a:prstGeom>
          <a:solidFill>
            <a:srgbClr val="444444"/>
          </a:solidFill>
          <a:ln w="12700">
            <a:solidFill>
              <a:srgbClr val="44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703320" y="2393723"/>
            <a:ext cx="228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794760" y="1616483"/>
            <a:ext cx="1508760" cy="1828800"/>
          </a:xfrm>
          <a:prstGeom prst="rect">
            <a:avLst/>
          </a:prstGeom>
          <a:solidFill>
            <a:srgbClr val="111111"/>
          </a:solidFill>
          <a:ln w="25400">
            <a:solidFill>
              <a:srgbClr val="E8002D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794760" y="1616483"/>
            <a:ext cx="1508760" cy="347472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794760" y="1634771"/>
            <a:ext cx="1508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3840480" y="2046251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ISR RUNS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867912" y="2741195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Interrupt Service Routine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preempts current task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5303520" y="2485163"/>
            <a:ext cx="201168" cy="36576"/>
          </a:xfrm>
          <a:prstGeom prst="rect">
            <a:avLst/>
          </a:prstGeom>
          <a:solidFill>
            <a:srgbClr val="444444"/>
          </a:solidFill>
          <a:ln w="12700">
            <a:solidFill>
              <a:srgbClr val="44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440680" y="2393723"/>
            <a:ext cx="228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5532120" y="1616483"/>
            <a:ext cx="1508760" cy="1828800"/>
          </a:xfrm>
          <a:prstGeom prst="rect">
            <a:avLst/>
          </a:prstGeom>
          <a:solidFill>
            <a:srgbClr val="111111"/>
          </a:solidFill>
          <a:ln w="25400">
            <a:solidFill>
              <a:srgbClr val="FFD700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5532120" y="1616483"/>
            <a:ext cx="1508760" cy="347472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532120" y="1634771"/>
            <a:ext cx="1508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5577840" y="2046251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DATA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PROCESSED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559552" y="2741195"/>
            <a:ext cx="148132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Brake bias adjusted in </a:t>
            </a:r>
            <a:br>
              <a:rPr lang="en-US" sz="9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9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 1ms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7040880" y="2485163"/>
            <a:ext cx="201168" cy="36576"/>
          </a:xfrm>
          <a:prstGeom prst="rect">
            <a:avLst/>
          </a:prstGeom>
          <a:solidFill>
            <a:srgbClr val="444444"/>
          </a:solidFill>
          <a:ln w="12700">
            <a:solidFill>
              <a:srgbClr val="44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7178040" y="2393723"/>
            <a:ext cx="228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7269480" y="1616483"/>
            <a:ext cx="1508760" cy="1828800"/>
          </a:xfrm>
          <a:prstGeom prst="rect">
            <a:avLst/>
          </a:prstGeom>
          <a:solidFill>
            <a:srgbClr val="111111"/>
          </a:solidFill>
          <a:ln w="25400">
            <a:solidFill>
              <a:srgbClr val="4CAF50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7269480" y="1616483"/>
            <a:ext cx="1508760" cy="347472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7269480" y="1634771"/>
            <a:ext cx="1508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2000" dirty="0"/>
          </a:p>
        </p:txBody>
      </p:sp>
      <p:sp>
        <p:nvSpPr>
          <p:cNvPr id="36" name="Text 34"/>
          <p:cNvSpPr/>
          <p:nvPr/>
        </p:nvSpPr>
        <p:spPr>
          <a:xfrm>
            <a:off x="7315200" y="2046251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RESUME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TASK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7342632" y="2741195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Previous task continues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909A33-57F9-5CED-B6E0-DD69B14CC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C1636BAE-3577-5117-AC54-C8C1E50078F2}"/>
              </a:ext>
            </a:extLst>
          </p:cNvPr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3CA42848-B6E4-65E2-BBBF-9E1DAD80F3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80"/>
          <a:stretch>
            <a:fillRect/>
          </a:stretch>
        </p:blipFill>
        <p:spPr>
          <a:xfrm>
            <a:off x="-1" y="429912"/>
            <a:ext cx="9100159" cy="428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286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002D"/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CONCURRENCY &amp; SYNCHRONIZATION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ERS and throttle both need wheel speed data — who goes first? The ECU has answers.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4023360" cy="1737360"/>
          </a:xfrm>
          <a:prstGeom prst="rect">
            <a:avLst/>
          </a:prstGeom>
          <a:solidFill>
            <a:srgbClr val="161616"/>
          </a:solidFill>
          <a:ln w="19050">
            <a:solidFill>
              <a:srgbClr val="E8002D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4023360" cy="420624"/>
          </a:xfrm>
          <a:prstGeom prst="rect">
            <a:avLst/>
          </a:prstGeom>
          <a:solidFill>
            <a:srgbClr val="E8002D">
              <a:alpha val="25000"/>
            </a:srgbClr>
          </a:solidFill>
          <a:ln w="12700">
            <a:solidFill>
              <a:srgbClr val="E80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261872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0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  Mutex Locks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1691640"/>
            <a:ext cx="374904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Protects shared sensor registers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Grants exclusive write access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Prevents actual race conditions </a:t>
            </a:r>
          </a:p>
        </p:txBody>
      </p:sp>
      <p:sp>
        <p:nvSpPr>
          <p:cNvPr id="9" name="Shape 7"/>
          <p:cNvSpPr/>
          <p:nvPr/>
        </p:nvSpPr>
        <p:spPr>
          <a:xfrm>
            <a:off x="4754880" y="1188720"/>
            <a:ext cx="4023360" cy="1737360"/>
          </a:xfrm>
          <a:prstGeom prst="rect">
            <a:avLst/>
          </a:prstGeom>
          <a:solidFill>
            <a:srgbClr val="161616"/>
          </a:solidFill>
          <a:ln w="19050">
            <a:solidFill>
              <a:srgbClr val="FFD700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54880" y="1188720"/>
            <a:ext cx="4023360" cy="420624"/>
          </a:xfrm>
          <a:prstGeom prst="rect">
            <a:avLst/>
          </a:prstGeom>
          <a:solidFill>
            <a:srgbClr val="FFD700">
              <a:alpha val="25000"/>
            </a:srgbClr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92040" y="1261872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🚦  Semaphores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92040" y="1691640"/>
            <a:ext cx="374904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Manages CAN bus message queues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Multiple concurrent readers, exclusive writers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Real-world producer/consumer problem</a:t>
            </a:r>
          </a:p>
        </p:txBody>
      </p:sp>
      <p:sp>
        <p:nvSpPr>
          <p:cNvPr id="13" name="Shape 11"/>
          <p:cNvSpPr/>
          <p:nvPr/>
        </p:nvSpPr>
        <p:spPr>
          <a:xfrm>
            <a:off x="365760" y="3108960"/>
            <a:ext cx="4023360" cy="1737360"/>
          </a:xfrm>
          <a:prstGeom prst="rect">
            <a:avLst/>
          </a:prstGeom>
          <a:solidFill>
            <a:srgbClr val="161616"/>
          </a:solidFill>
          <a:ln w="19050">
            <a:solidFill>
              <a:srgbClr val="4CAF50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65760" y="3108960"/>
            <a:ext cx="4023360" cy="420624"/>
          </a:xfrm>
          <a:prstGeom prst="rect">
            <a:avLst/>
          </a:prstGeom>
          <a:solidFill>
            <a:srgbClr val="4CAF50">
              <a:alpha val="25000"/>
            </a:srgbClr>
          </a:solidFill>
          <a:ln w="12700">
            <a:solidFill>
              <a:srgbClr val="4CAF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02920" y="3182112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⚡  Atomic Operations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" y="3611880"/>
            <a:ext cx="374904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Used for critical state values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Executes in a single, uninterruptible hardware instruction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Zero locks required</a:t>
            </a:r>
          </a:p>
        </p:txBody>
      </p:sp>
      <p:sp>
        <p:nvSpPr>
          <p:cNvPr id="17" name="Shape 15"/>
          <p:cNvSpPr/>
          <p:nvPr/>
        </p:nvSpPr>
        <p:spPr>
          <a:xfrm>
            <a:off x="4754880" y="3108960"/>
            <a:ext cx="4023360" cy="1737360"/>
          </a:xfrm>
          <a:prstGeom prst="rect">
            <a:avLst/>
          </a:prstGeom>
          <a:solidFill>
            <a:srgbClr val="161616"/>
          </a:solidFill>
          <a:ln w="19050">
            <a:solidFill>
              <a:srgbClr val="2244AA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754880" y="3108960"/>
            <a:ext cx="4023360" cy="420624"/>
          </a:xfrm>
          <a:prstGeom prst="rect">
            <a:avLst/>
          </a:prstGeom>
          <a:solidFill>
            <a:srgbClr val="2244AA">
              <a:alpha val="25000"/>
            </a:srgbClr>
          </a:solidFill>
          <a:ln w="12700">
            <a:solidFill>
              <a:srgbClr val="2244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92040" y="3182112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24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  Deadlock Prevention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892040" y="3611880"/>
            <a:ext cx="374904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Strict lock ordering protocol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Eliminates circular wait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Example: Throttle lock always before ERS lock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835</Words>
  <Application>Microsoft Office PowerPoint</Application>
  <PresentationFormat>On-screen Show (16:9)</PresentationFormat>
  <Paragraphs>190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F1 ECUs as Real-Time Operating Systems</dc:title>
  <dc:subject>PptxGenJS Presentation</dc:subject>
  <dc:creator>PptxGenJS</dc:creator>
  <cp:lastModifiedBy>Dhruv Sethi</cp:lastModifiedBy>
  <cp:revision>10</cp:revision>
  <dcterms:created xsi:type="dcterms:W3CDTF">2026-04-08T00:25:40Z</dcterms:created>
  <dcterms:modified xsi:type="dcterms:W3CDTF">2026-04-17T22:58:36Z</dcterms:modified>
</cp:coreProperties>
</file>